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400" r:id="rId3"/>
    <p:sldId id="442" r:id="rId4"/>
    <p:sldId id="443" r:id="rId5"/>
    <p:sldId id="444" r:id="rId6"/>
    <p:sldId id="445" r:id="rId7"/>
    <p:sldId id="441" r:id="rId8"/>
    <p:sldId id="30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F1BE3F"/>
    <a:srgbClr val="F17F3F"/>
    <a:srgbClr val="C00000"/>
    <a:srgbClr val="E5E5E5"/>
    <a:srgbClr val="898989"/>
    <a:srgbClr val="FF3300"/>
    <a:srgbClr val="FF9933"/>
    <a:srgbClr val="126599"/>
    <a:srgbClr val="509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6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08.07.2025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08.07.2025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08.07.2025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08.07.2025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08.07.2025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08.07.2025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08.07.2025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08.07.2025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АТЕСТАЦІЯ НАУКОВИХ ШКІЛ</a:t>
            </a: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81763" y="2367663"/>
            <a:ext cx="9668970" cy="2457351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</a:t>
            </a:r>
          </a:p>
          <a:p>
            <a:r>
              <a:rPr lang="uk-UA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-1052807" y="4561035"/>
            <a:ext cx="10857182" cy="200780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535793" y="3661695"/>
            <a:ext cx="3010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ЗАПОТОЦЬКИЙ 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Сергій Петрович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доктор географічних наук, професор,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професор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кафедри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економічної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та соціальної географії,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декан географічного факультету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023360" y="3741200"/>
            <a:ext cx="31206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МЕЗЕНЦЕВ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Костянтин Володимирович,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доктор географічних наук, професор, завідувач кафедри економічної та соціальної географії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554122" y="5240705"/>
            <a:ext cx="1445837" cy="1298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6" name="TextBox 45"/>
          <p:cNvSpPr txBox="1"/>
          <p:nvPr/>
        </p:nvSpPr>
        <p:spPr>
          <a:xfrm>
            <a:off x="7654464" y="5214928"/>
            <a:ext cx="131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Детальніше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C4654F-E038-4CDB-9C91-157503A7B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0" y="433999"/>
            <a:ext cx="4378340" cy="20231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68CC91-00C5-4196-AC6B-100DF4059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259" y="438142"/>
            <a:ext cx="4782801" cy="2016594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2457139"/>
            <a:ext cx="91807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400" i="1" dirty="0">
                <a:latin typeface="Arial" panose="020B0604020202020204" pitchFamily="34" charset="0"/>
                <a:cs typeface="Arial" panose="020B0604020202020204" pitchFamily="34" charset="0"/>
              </a:rPr>
              <a:t>Концептуалізація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 трансформацій постсоціалістичних міст, масштабів та причин урбіциду в Україні, вплив війни на розвиток міст, напрями поствоєнного їх відновлення, особливості соціально-демографічного розвитку регіонів, міграцій населення, географії захворюваності та здоров’я населення, локальних та регіональних ринків праці, розвиток концепції регіональної соціальної безпеки.</a:t>
            </a:r>
            <a:endParaRPr lang="uk-UA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1D8BA72-A85B-4F31-AD85-F0570290E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3925" y="5564937"/>
            <a:ext cx="895787" cy="809504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2B96A585-9FD3-4C34-BF66-F3F6E7BC0A69}"/>
              </a:ext>
            </a:extLst>
          </p:cNvPr>
          <p:cNvSpPr/>
          <p:nvPr/>
        </p:nvSpPr>
        <p:spPr>
          <a:xfrm>
            <a:off x="5577216" y="553575"/>
            <a:ext cx="34493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    </a:t>
            </a:r>
            <a:r>
              <a:rPr lang="uk-UA" b="1" dirty="0">
                <a:solidFill>
                  <a:srgbClr val="002060"/>
                </a:solidFill>
              </a:rPr>
              <a:t>ГЕОГРАФІЧНИЙ ФАКУЛЬТЕТ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C41335F-31E4-4061-A8FE-8AD533C48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634" y="4072168"/>
            <a:ext cx="1249159" cy="1561397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136EF944-E732-45E1-9EEC-0F124001A5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443" y="4158825"/>
            <a:ext cx="1211813" cy="15613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844905-D178-43F6-821F-DDBA4480AA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754" y="1394003"/>
            <a:ext cx="989192" cy="911333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325C8E-140B-4206-A245-1D318E8E58EE}"/>
              </a:ext>
            </a:extLst>
          </p:cNvPr>
          <p:cNvSpPr/>
          <p:nvPr/>
        </p:nvSpPr>
        <p:spPr>
          <a:xfrm>
            <a:off x="3040866" y="5266360"/>
            <a:ext cx="1416279" cy="127255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534DAAE-6FCD-4FF9-9558-C4D95134A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1331" y="5651405"/>
            <a:ext cx="856271" cy="79467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A4B550A-4CFA-42F2-8FAA-924BC29B3987}"/>
              </a:ext>
            </a:extLst>
          </p:cNvPr>
          <p:cNvSpPr txBox="1"/>
          <p:nvPr/>
        </p:nvSpPr>
        <p:spPr>
          <a:xfrm>
            <a:off x="3157330" y="5331739"/>
            <a:ext cx="1113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dirty="0">
                <a:latin typeface="Arial" panose="020B0604020202020204" pitchFamily="34" charset="0"/>
                <a:cs typeface="Arial" panose="020B0604020202020204" pitchFamily="34" charset="0"/>
              </a:rPr>
              <a:t>Детальніше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D136E7-7C2D-4963-B231-5D2F89A469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3043" y="433999"/>
            <a:ext cx="1022410" cy="94314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7B15BE-D236-4BA4-B6E7-F35DBBA668C7}"/>
              </a:ext>
            </a:extLst>
          </p:cNvPr>
          <p:cNvSpPr/>
          <p:nvPr/>
        </p:nvSpPr>
        <p:spPr>
          <a:xfrm>
            <a:off x="4404219" y="1816310"/>
            <a:ext cx="35555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КВАЛІФІКАЦІЙНА КАРТА НАУКОВОЇ ШКОЛИ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4F6442-CDFD-484C-BA5B-7D15FCEC55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1004" y="1087288"/>
            <a:ext cx="3449339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A024C8-8ADF-438B-8C41-A7CA30FC7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461" y="2246229"/>
            <a:ext cx="1417738" cy="17825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91EF01A-13CC-4BF9-ADA9-351C80FF2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81" y="2246230"/>
            <a:ext cx="1513865" cy="17825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B41A0F-9FC2-46B4-BC74-894DD68FB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343" y="2246229"/>
            <a:ext cx="1512706" cy="17825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E9A94E-B592-4334-B53B-95D9CD35F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781" y="2246228"/>
            <a:ext cx="1417737" cy="17825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412520"/>
            <a:ext cx="91440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ЗАСНОВНИК ТА ОЧІЛЬНИКИ НАУКОВОЇ ШКОЛИ</a:t>
            </a:r>
          </a:p>
          <a:p>
            <a:pPr algn="ctr"/>
            <a:endParaRPr lang="uk-UA" sz="8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94C3E8A-47A2-48EE-BA36-F84FEAE63363}"/>
              </a:ext>
            </a:extLst>
          </p:cNvPr>
          <p:cNvSpPr/>
          <p:nvPr/>
        </p:nvSpPr>
        <p:spPr>
          <a:xfrm rot="10800000" flipV="1">
            <a:off x="-1" y="998671"/>
            <a:ext cx="914399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Розвивали теорію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методологію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соціально-економічної географії та </a:t>
            </a:r>
            <a:r>
              <a:rPr lang="uk-UA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регіонознавства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досліджували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проблеми географії промисловості, </a:t>
            </a:r>
            <a:r>
              <a:rPr lang="uk-UA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АПК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, сфери  послуг, природно-техногенної безпеки, демографічного розвитку та міграції населення, розробляли наукові засади регіональної політики України, досліджували регіони та міста країни  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1D242BC-DF83-4498-98BA-44DD7C6A848A}"/>
              </a:ext>
            </a:extLst>
          </p:cNvPr>
          <p:cNvSpPr/>
          <p:nvPr/>
        </p:nvSpPr>
        <p:spPr>
          <a:xfrm>
            <a:off x="2458591" y="4159657"/>
            <a:ext cx="1892380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</a:t>
            </a:r>
          </a:p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ОЛЕКСІЙ  ДІБРОВА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географічних наук, професор, видатний педагог,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завідувач кафедри економічної географії Київського національного університету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імені Тараса Шевченка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(1959-1973 рр</a:t>
            </a:r>
            <a:r>
              <a:rPr lang="uk-UA" sz="105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3A2B4D-C6E0-469C-ACC6-B0E810CE2A02}"/>
              </a:ext>
            </a:extLst>
          </p:cNvPr>
          <p:cNvSpPr/>
          <p:nvPr/>
        </p:nvSpPr>
        <p:spPr>
          <a:xfrm>
            <a:off x="6669635" y="4159656"/>
            <a:ext cx="20574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Академік </a:t>
            </a:r>
          </a:p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ЯРОСЛАВ ОЛІЙНИК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професор, доктор економічних наук, Заслужений діяч науки і техніки України, декан географічного факультету, завідувач кафедри економічної та соціальної географії Київського національного університету імені Тараса Шевченка (1998-2015 рр.)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E143145-C349-403C-97CA-077BA07583A1}"/>
              </a:ext>
            </a:extLst>
          </p:cNvPr>
          <p:cNvSpPr/>
          <p:nvPr/>
        </p:nvSpPr>
        <p:spPr>
          <a:xfrm>
            <a:off x="112276" y="4160457"/>
            <a:ext cx="22111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Академік </a:t>
            </a:r>
          </a:p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КОСТЯНТИН </a:t>
            </a:r>
            <a:r>
              <a:rPr lang="uk-UA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ВОБЛИЙ</a:t>
            </a:r>
            <a:endParaRPr lang="uk-UA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професор, доктор політекономії та статистки, Заслужений діяч науки і техніки, засновник української економічної географії, ректор Київського комерційного інституту, директор Інституту економіки, віце-президент </a:t>
            </a:r>
            <a:r>
              <a:rPr lang="uk-UA" sz="1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ВУАН</a:t>
            </a:r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, перший завідувач кафедри економічної географії Київського університету імені Тараса Шевченка (1933-1947 рр.)</a:t>
            </a:r>
            <a:endParaRPr lang="uk-UA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0CF4606-ED26-43FC-9522-283D4EE21AF3}"/>
              </a:ext>
            </a:extLst>
          </p:cNvPr>
          <p:cNvSpPr/>
          <p:nvPr/>
        </p:nvSpPr>
        <p:spPr>
          <a:xfrm>
            <a:off x="4461997" y="4159657"/>
            <a:ext cx="209661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Професор </a:t>
            </a:r>
          </a:p>
          <a:p>
            <a:r>
              <a:rPr lang="uk-UA" sz="1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МИКОЛА </a:t>
            </a:r>
            <a:r>
              <a:rPr lang="uk-UA" sz="1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ПІСТУН</a:t>
            </a:r>
            <a:r>
              <a:rPr lang="uk-UA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uk-UA" sz="1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географічних наук, заслужений працівник народної освіти, академік Академії наук вищої школи, завідувач кафедри економічної та соціальної географії Київського національного університету імені Тараса Шевченка (1975-1998 рр.)</a:t>
            </a:r>
          </a:p>
        </p:txBody>
      </p:sp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CD6052D5-6047-423B-8357-FE863D1894A9}"/>
              </a:ext>
            </a:extLst>
          </p:cNvPr>
          <p:cNvSpPr/>
          <p:nvPr/>
        </p:nvSpPr>
        <p:spPr>
          <a:xfrm>
            <a:off x="0" y="503000"/>
            <a:ext cx="91440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МІЖНАРОДНЕ ВИЗНАННЯ НАУКОВОЇ ШКОЛИ</a:t>
            </a:r>
          </a:p>
          <a:p>
            <a:pPr algn="ctr"/>
            <a:endParaRPr lang="uk-UA" sz="800" dirty="0"/>
          </a:p>
        </p:txBody>
      </p:sp>
      <p:sp>
        <p:nvSpPr>
          <p:cNvPr id="8" name="Прямоугольник 16">
            <a:extLst>
              <a:ext uri="{FF2B5EF4-FFF2-40B4-BE49-F238E27FC236}">
                <a16:creationId xmlns:a16="http://schemas.microsoft.com/office/drawing/2014/main" id="{05F7D434-E230-4BE0-917F-D159403BE005}"/>
              </a:ext>
            </a:extLst>
          </p:cNvPr>
          <p:cNvSpPr/>
          <p:nvPr/>
        </p:nvSpPr>
        <p:spPr>
          <a:xfrm rot="10800000" flipV="1">
            <a:off x="0" y="1087775"/>
            <a:ext cx="9143999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Міжнародні грантові </a:t>
            </a:r>
            <a:r>
              <a:rPr lang="uk-UA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6">
            <a:extLst>
              <a:ext uri="{FF2B5EF4-FFF2-40B4-BE49-F238E27FC236}">
                <a16:creationId xmlns:a16="http://schemas.microsoft.com/office/drawing/2014/main" id="{EE8DCA75-5818-4858-8AC0-33F8D2DA111F}"/>
              </a:ext>
            </a:extLst>
          </p:cNvPr>
          <p:cNvSpPr/>
          <p:nvPr/>
        </p:nvSpPr>
        <p:spPr>
          <a:xfrm rot="10800000" flipV="1">
            <a:off x="-14767" y="5547713"/>
            <a:ext cx="9143999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Членство у редколегіях іноземних періодичних видань, що індексуються у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Scopus/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WoS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16">
            <a:extLst>
              <a:ext uri="{FF2B5EF4-FFF2-40B4-BE49-F238E27FC236}">
                <a16:creationId xmlns:a16="http://schemas.microsoft.com/office/drawing/2014/main" id="{009C6365-9697-4080-A54D-0E57291975F6}"/>
              </a:ext>
            </a:extLst>
          </p:cNvPr>
          <p:cNvSpPr/>
          <p:nvPr/>
        </p:nvSpPr>
        <p:spPr>
          <a:xfrm rot="10800000" flipV="1">
            <a:off x="1" y="6108781"/>
            <a:ext cx="9143999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Ключові спікери на провідних наукових форумах у сфері урбаністики та регіональної науки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2ABDA1-CFE5-4CFD-ABAB-C73C54AD92E0}"/>
              </a:ext>
            </a:extLst>
          </p:cNvPr>
          <p:cNvSpPr txBox="1"/>
          <p:nvPr/>
        </p:nvSpPr>
        <p:spPr>
          <a:xfrm>
            <a:off x="-1" y="1423649"/>
            <a:ext cx="645795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266700">
              <a:buFont typeface="Wingdings" panose="05000000000000000000" pitchFamily="2" charset="2"/>
              <a:buChar char="ü"/>
            </a:pP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Посилення спроможності громад для відбудови через пілотування їхньої взаємодії з університетами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(2023-2024; Міжнародний фонд «Відродження», координатор </a:t>
            </a:r>
            <a:r>
              <a:rPr lang="uk-UA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</a:p>
          <a:p>
            <a:pPr marL="360363" indent="-266700">
              <a:buFont typeface="Wingdings" panose="05000000000000000000" pitchFamily="2" charset="2"/>
              <a:buChar char="ü"/>
            </a:pP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Labs4TwinnedResearch</a:t>
            </a: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спільний розвиток досліджень у Києві та Единбурзі заради майбутнього»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(2022-2024, спільно з Единбурзьким університетом, керівник лабораторії «Впливи війни» 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360363" indent="-266700">
              <a:buFont typeface="Wingdings" panose="05000000000000000000" pitchFamily="2" charset="2"/>
              <a:buChar char="ü"/>
            </a:pP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Українські міста на лінії геополітичного розлому: міська ідентичність, геополітика, міська політика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(2018-2023, Норвезький дослідницький фонд, спільно з Університетом Осло; науковий керівник </a:t>
            </a:r>
            <a:r>
              <a:rPr lang="uk-UA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uk-UA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60363" indent="-266700">
              <a:buFont typeface="Wingdings" panose="05000000000000000000" pitchFamily="2" charset="2"/>
              <a:buChar char="ü"/>
            </a:pP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Неодно­значні приміські простори: порів­няль­ний аналіз місцевих траєкторій розвитку та мінливі повсякденні практики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(2019-2020, спільно з Університетом Зальцбурга; науковий керівник 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360363" indent="-266700">
              <a:buFont typeface="Wingdings" panose="05000000000000000000" pitchFamily="2" charset="2"/>
              <a:buChar char="ü"/>
            </a:pP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Сприяння малому бізнесу та вдосконалення системи освіти шляхом дослідження та розвитку туристичних кластерів у сільській місцевості України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 (2021-2023; спільно з Талліннським університетом; науковий керівник </a:t>
            </a:r>
            <a:r>
              <a:rPr lang="uk-UA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С.Запотоцький</a:t>
            </a:r>
            <a:r>
              <a:rPr lang="uk-UA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3DE009-7FE2-463A-AAE2-62291C9E1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1459682"/>
            <a:ext cx="2494248" cy="12857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0AB9A8F-6AAE-4178-9229-DA3EF44625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2781890"/>
            <a:ext cx="2467281" cy="122156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BDAF1F-9012-4D1B-A030-F8E66A9A0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4046208"/>
            <a:ext cx="2467280" cy="144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2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4727E33-3252-4E66-AAA8-53A55ADF6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732" y="3555202"/>
            <a:ext cx="8250149" cy="29139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робочі групи з розробки 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Містобудівного кодексу України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С.Запотоцький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розробки </a:t>
            </a: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Плану відновлення України 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«Будівництво, містобудування, модернізація міст та регіонів» (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 Board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розробки Концепції муніципальної статистики України (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Технічний комітет з стандартизації «Туризм та послуги сфери туризму» (заступник Голови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член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О.Любіцева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Науково-методична підкомісія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МОН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зі спеціальності 106 Географія (голова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Галузева експертна рада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НАЗЯВО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 галузі знань 10 Природничі науки (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С.Запотоцький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Створено 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Експертно-консультаційний центр з розвитку громад і територій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(керівник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А.Мельничук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Прямоугольник 8">
            <a:extLst>
              <a:ext uri="{FF2B5EF4-FFF2-40B4-BE49-F238E27FC236}">
                <a16:creationId xmlns:a16="http://schemas.microsoft.com/office/drawing/2014/main" id="{4AD2F4EB-1526-4597-B48B-F0B5E9ED3517}"/>
              </a:ext>
            </a:extLst>
          </p:cNvPr>
          <p:cNvSpPr/>
          <p:nvPr/>
        </p:nvSpPr>
        <p:spPr>
          <a:xfrm>
            <a:off x="0" y="454352"/>
            <a:ext cx="914400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СТАЛІСТЬ НАУКОВОЇ ШКОЛИ</a:t>
            </a:r>
          </a:p>
          <a:p>
            <a:pPr algn="ctr"/>
            <a:endParaRPr lang="uk-UA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uk-UA" sz="800" dirty="0"/>
          </a:p>
        </p:txBody>
      </p:sp>
      <p:sp>
        <p:nvSpPr>
          <p:cNvPr id="9" name="Прямоугольник 16">
            <a:extLst>
              <a:ext uri="{FF2B5EF4-FFF2-40B4-BE49-F238E27FC236}">
                <a16:creationId xmlns:a16="http://schemas.microsoft.com/office/drawing/2014/main" id="{B4531ABB-068D-408E-AC7C-F5A8F449F356}"/>
              </a:ext>
            </a:extLst>
          </p:cNvPr>
          <p:cNvSpPr/>
          <p:nvPr/>
        </p:nvSpPr>
        <p:spPr>
          <a:xfrm rot="10800000" flipV="1">
            <a:off x="2" y="1323822"/>
            <a:ext cx="9143999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Захисти дисертаційних робіт за останні 5 років</a:t>
            </a:r>
          </a:p>
          <a:p>
            <a:pPr marL="174625" algn="just"/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A5852A-E16E-4C0A-B3F2-1C14D5D643FF}"/>
              </a:ext>
            </a:extLst>
          </p:cNvPr>
          <p:cNvSpPr txBox="1"/>
          <p:nvPr/>
        </p:nvSpPr>
        <p:spPr>
          <a:xfrm>
            <a:off x="77637" y="1923986"/>
            <a:ext cx="61747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85838" indent="-266700"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доктора наук – 3</a:t>
            </a:r>
          </a:p>
          <a:p>
            <a:pPr marL="985838" indent="-266700"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кандидата наук – 12</a:t>
            </a:r>
          </a:p>
          <a:p>
            <a:pPr marL="985838" indent="-266700"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доктора філософії – 5</a:t>
            </a:r>
          </a:p>
          <a:p>
            <a:pPr marL="985838" indent="-266700"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кваліфікаційних робіт магістра – понад 70</a:t>
            </a:r>
          </a:p>
        </p:txBody>
      </p:sp>
      <p:sp>
        <p:nvSpPr>
          <p:cNvPr id="13" name="Прямоугольник 16">
            <a:extLst>
              <a:ext uri="{FF2B5EF4-FFF2-40B4-BE49-F238E27FC236}">
                <a16:creationId xmlns:a16="http://schemas.microsoft.com/office/drawing/2014/main" id="{C029FF96-AB13-4D13-8A01-5B5456AD56F8}"/>
              </a:ext>
            </a:extLst>
          </p:cNvPr>
          <p:cNvSpPr/>
          <p:nvPr/>
        </p:nvSpPr>
        <p:spPr>
          <a:xfrm rot="10800000" flipV="1">
            <a:off x="-17252" y="2955037"/>
            <a:ext cx="9143999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Фахова експертиза</a:t>
            </a:r>
          </a:p>
          <a:p>
            <a:pPr marL="174625"/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059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35C232C-654B-469E-9DE8-1DD573F7A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51" y="5478532"/>
            <a:ext cx="8274870" cy="78946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 </a:t>
            </a: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кторських школи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міської геополітики спільно з Університетом Осло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Літня школа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 проблем міського розвитку спільно з Університетом Адама Міцкевича у Познані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8">
            <a:extLst>
              <a:ext uri="{FF2B5EF4-FFF2-40B4-BE49-F238E27FC236}">
                <a16:creationId xmlns:a16="http://schemas.microsoft.com/office/drawing/2014/main" id="{141D0AFE-1DCA-40B6-B411-E5E4FAFDFB7A}"/>
              </a:ext>
            </a:extLst>
          </p:cNvPr>
          <p:cNvSpPr/>
          <p:nvPr/>
        </p:nvSpPr>
        <p:spPr>
          <a:xfrm>
            <a:off x="-8627" y="425362"/>
            <a:ext cx="9144000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uk-UA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ПРАКТИЧНА РЕАЛІЗАЦІЯ НАУКОВОГО ПОТЕНЦІАЛУ В ОСВІТНЬОМУ ПРОЦЕСІ</a:t>
            </a:r>
          </a:p>
          <a:p>
            <a:pPr algn="ctr"/>
            <a:endParaRPr lang="uk-UA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uk-UA" sz="800" dirty="0"/>
          </a:p>
        </p:txBody>
      </p:sp>
      <p:sp>
        <p:nvSpPr>
          <p:cNvPr id="8" name="Прямоугольник 16">
            <a:extLst>
              <a:ext uri="{FF2B5EF4-FFF2-40B4-BE49-F238E27FC236}">
                <a16:creationId xmlns:a16="http://schemas.microsoft.com/office/drawing/2014/main" id="{312EE57D-C9C4-4D53-A199-08EEF9E391E4}"/>
              </a:ext>
            </a:extLst>
          </p:cNvPr>
          <p:cNvSpPr/>
          <p:nvPr/>
        </p:nvSpPr>
        <p:spPr>
          <a:xfrm rot="10800000" flipV="1">
            <a:off x="-8627" y="1481812"/>
            <a:ext cx="914399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endParaRPr lang="uk-UA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Розробка та реалізація освітніх та сертифікатних програм</a:t>
            </a:r>
          </a:p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CD9C3F-1F2C-4C24-9FCD-42D78117F46B}"/>
              </a:ext>
            </a:extLst>
          </p:cNvPr>
          <p:cNvSpPr txBox="1"/>
          <p:nvPr/>
        </p:nvSpPr>
        <p:spPr>
          <a:xfrm>
            <a:off x="724910" y="2408138"/>
            <a:ext cx="7952198" cy="2239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Розроблено та впроваджено 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нові освітні програми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бакалаврську «Урбаністика та міське планування» (гарант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Н.Провотар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та магістерську «Урбаністика та регіональний розвиток» (гарант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В.Пасько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(обидві програми отримали 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зразкову акредитацію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Проєкт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Еразмус </a:t>
            </a:r>
            <a:r>
              <a:rPr lang="uk-UA" sz="1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Мундус</a:t>
            </a: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«Спільна магістерська програма з політичної географії» (2023-2024, науковий керівник </a:t>
            </a:r>
            <a:r>
              <a:rPr lang="uk-UA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К.Мезенцев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uk-UA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Тренінги</a:t>
            </a:r>
            <a:r>
              <a:rPr lang="uk-UA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 програмою «Л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ідерство, 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командоутворення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і антикризове управління на 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деокупованих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територіях», </a:t>
            </a:r>
            <a:r>
              <a:rPr lang="uk-UA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сертифікатна програма 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uk-UA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Стратегування</a:t>
            </a:r>
            <a:r>
              <a: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та планування розвитку громад та територій – дії лідерів громад»</a:t>
            </a:r>
            <a:endParaRPr lang="uk-UA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6">
            <a:extLst>
              <a:ext uri="{FF2B5EF4-FFF2-40B4-BE49-F238E27FC236}">
                <a16:creationId xmlns:a16="http://schemas.microsoft.com/office/drawing/2014/main" id="{0EA34F03-A076-495E-A742-8B865A105908}"/>
              </a:ext>
            </a:extLst>
          </p:cNvPr>
          <p:cNvSpPr/>
          <p:nvPr/>
        </p:nvSpPr>
        <p:spPr>
          <a:xfrm rot="10800000" flipV="1">
            <a:off x="1" y="4709091"/>
            <a:ext cx="9143999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174625" algn="just"/>
            <a:endParaRPr lang="uk-UA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4625" algn="just"/>
            <a:r>
              <a:rPr lang="uk-UA" sz="1600" i="1" dirty="0">
                <a:latin typeface="Arial" panose="020B0604020202020204" pitchFamily="34" charset="0"/>
                <a:cs typeface="Arial" panose="020B0604020202020204" pitchFamily="34" charset="0"/>
              </a:rPr>
              <a:t>Проведення шкіл для молодих вчених</a:t>
            </a:r>
          </a:p>
          <a:p>
            <a:pPr marL="174625" algn="just"/>
            <a:endParaRPr lang="uk-U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47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441382"/>
            <a:ext cx="9144000" cy="9754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5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46212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0" lvl="1">
              <a:spcBef>
                <a:spcPct val="0"/>
              </a:spcBef>
            </a:pPr>
            <a:r>
              <a:rPr lang="uk-UA" sz="1200" b="1" dirty="0">
                <a:latin typeface="Arial" panose="020B0604020202020204" pitchFamily="34" charset="0"/>
                <a:cs typeface="Arial" panose="020B0604020202020204" pitchFamily="34" charset="0"/>
              </a:rPr>
              <a:t>Науковий колектив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28 осіб</a:t>
            </a:r>
          </a:p>
          <a:p>
            <a:pPr marL="144000" lvl="1">
              <a:spcBef>
                <a:spcPct val="0"/>
              </a:spcBef>
            </a:pPr>
            <a:r>
              <a:rPr lang="uk-UA" sz="12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Кваліфікаційний склад: </a:t>
            </a:r>
          </a:p>
          <a:p>
            <a:pPr marL="144000"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Докторів наук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pPr marL="144000" lvl="1">
              <a:spcBef>
                <a:spcPct val="0"/>
              </a:spcBef>
            </a:pPr>
            <a:r>
              <a:rPr lang="uk-UA" sz="12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Кандидатів наук – </a:t>
            </a:r>
            <a:r>
              <a:rPr lang="uk-UA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uk-UA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79B98E0-4D94-48CE-8A6E-A8E446C48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345041"/>
              </p:ext>
            </p:extLst>
          </p:nvPr>
        </p:nvGraphicFramePr>
        <p:xfrm>
          <a:off x="189224" y="2293120"/>
          <a:ext cx="2139739" cy="41664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7759">
                  <a:extLst>
                    <a:ext uri="{9D8B030D-6E8A-4147-A177-3AD203B41FA5}">
                      <a16:colId xmlns:a16="http://schemas.microsoft.com/office/drawing/2014/main" val="2489134777"/>
                    </a:ext>
                  </a:extLst>
                </a:gridCol>
                <a:gridCol w="1011980">
                  <a:extLst>
                    <a:ext uri="{9D8B030D-6E8A-4147-A177-3AD203B41FA5}">
                      <a16:colId xmlns:a16="http://schemas.microsoft.com/office/drawing/2014/main" val="2104113695"/>
                    </a:ext>
                  </a:extLst>
                </a:gridCol>
              </a:tblGrid>
              <a:tr h="722012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Кількість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останні </a:t>
                      </a:r>
                    </a:p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років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326562"/>
                  </a:ext>
                </a:extLst>
              </a:tr>
              <a:tr h="365876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патентів 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563892965"/>
                  </a:ext>
                </a:extLst>
              </a:tr>
              <a:tr h="365876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монографій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2895702754"/>
                  </a:ext>
                </a:extLst>
              </a:tr>
              <a:tr h="365876">
                <a:tc>
                  <a:txBody>
                    <a:bodyPr/>
                    <a:lstStyle/>
                    <a:p>
                      <a:r>
                        <a:rPr lang="uk-UA" alt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підручників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728994095"/>
                  </a:ext>
                </a:extLst>
              </a:tr>
              <a:tr h="36587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посібників: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7113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статтей</a:t>
                      </a:r>
                      <a:b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тому числі</a:t>
                      </a: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понад 250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76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Scopus</a:t>
                      </a:r>
                      <a:r>
                        <a:rPr lang="uk-UA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WOS</a:t>
                      </a:r>
                      <a:endParaRPr lang="ru-RU" sz="1200" dirty="0">
                        <a:solidFill>
                          <a:srgbClr val="131C4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7113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конференціях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понад 50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0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rgbClr val="131C4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Участь у виставках</a:t>
                      </a:r>
                    </a:p>
                  </a:txBody>
                  <a:tcPr marL="48221" marR="48221" marT="24110" marB="241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429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altLang="uk-UA" sz="12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8221" marR="48221" marT="24110" marB="2411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9225" y="464563"/>
            <a:ext cx="8099098" cy="9068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lvl="1" algn="ctr">
              <a:spcBef>
                <a:spcPct val="0"/>
              </a:spcBef>
            </a:pPr>
            <a:r>
              <a:rPr lang="uk-UA" sz="1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ВІЗИТНА КАРТКА НАУКОВОЇ ШКОЛИ </a:t>
            </a:r>
          </a:p>
          <a:p>
            <a:pPr marL="0" lvl="1" algn="ctr">
              <a:spcBef>
                <a:spcPct val="0"/>
              </a:spcBef>
            </a:pPr>
            <a:r>
              <a:rPr lang="uk-UA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«НАУКОВА ШКОЛА РЕГІОНАЛЬНИХ ТА МІСЬКИХ ДОСЛІДЖЕНЬ»</a:t>
            </a:r>
          </a:p>
          <a:p>
            <a:pPr marL="0" lvl="1">
              <a:spcBef>
                <a:spcPct val="0"/>
              </a:spcBef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>
              <a:spcBef>
                <a:spcPct val="0"/>
              </a:spcBef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НАУКОВИЙ НАПРЯМ:   СУСПІЛЬНІ НАУКИ; МАТЕМАТИЧНІ ТА ПРИРОДНИЧІ НАУКИ</a:t>
            </a:r>
          </a:p>
          <a:p>
            <a:pPr marL="0" lvl="1">
              <a:spcBef>
                <a:spcPct val="0"/>
              </a:spcBef>
            </a:pPr>
            <a:endParaRPr lang="uk-UA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8849" y="1483332"/>
            <a:ext cx="6415151" cy="2292935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uk-UA" sz="13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 вагомі результати за останні 5 років:</a:t>
            </a:r>
          </a:p>
          <a:p>
            <a:pPr algn="just"/>
            <a:r>
              <a:rPr lang="uk-UA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здійснено концептуалізацію трансформацій постсоціалістичних міст, виявлено особливості функціонування міських публічних просторів; виявлено </a:t>
            </a:r>
            <a:r>
              <a:rPr lang="uk-UA" sz="1300" dirty="0">
                <a:latin typeface="Arial" panose="020B0604020202020204" pitchFamily="34" charset="0"/>
                <a:ea typeface="MinionPro-Regular"/>
                <a:cs typeface="Arial" panose="020B0604020202020204" pitchFamily="34" charset="0"/>
              </a:rPr>
              <a:t>просторові особливості житлової і комерційної субурбанізації Києва, </a:t>
            </a:r>
            <a:r>
              <a:rPr lang="uk-UA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ринку житла Київського регіону, розроблено та апробовано методику дослідження місцевих трендів мінливих повсякденних практик у приміських просторах; виявлено сучасні тенденції та ризики міграцій молоді в Україні; дано оцінку ефективності адміністративно-територіальної реформи в Україні; розвинено концептуальні засади військового </a:t>
            </a:r>
            <a:r>
              <a:rPr lang="uk-UA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урбіциду</a:t>
            </a:r>
            <a:r>
              <a:rPr lang="uk-UA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охарактеризовано масштаби та причини </a:t>
            </a:r>
            <a:r>
              <a:rPr lang="uk-UA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урбіциду</a:t>
            </a:r>
            <a:r>
              <a:rPr lang="uk-UA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 Україні, проаналізовано вплив війни на розвиток міст та визначено напрями </a:t>
            </a:r>
            <a:r>
              <a:rPr lang="uk-UA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поствоєнного</a:t>
            </a:r>
            <a:r>
              <a:rPr lang="uk-UA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їх відновлення</a:t>
            </a:r>
            <a:endParaRPr lang="uk-UA" sz="1300" b="1" dirty="0">
              <a:solidFill>
                <a:srgbClr val="131C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6443" y="3797476"/>
            <a:ext cx="6415150" cy="877163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endParaRPr lang="uk-UA" sz="1300" b="1" dirty="0">
              <a:solidFill>
                <a:srgbClr val="131C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13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НДР спеціальний фонд </a:t>
            </a:r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(гранти НФДУ, білатеральні </a:t>
            </a:r>
            <a:r>
              <a:rPr lang="uk-UA" sz="1300" dirty="0" err="1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міжнародні гранти тощо): </a:t>
            </a:r>
            <a:r>
              <a:rPr lang="uk-UA" sz="13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(с-13495143; 971035854; </a:t>
            </a:r>
            <a:r>
              <a:rPr lang="en-GB" sz="1300" dirty="0" err="1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0120U104700</a:t>
            </a:r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ін.)</a:t>
            </a:r>
          </a:p>
          <a:p>
            <a:endParaRPr lang="uk-UA" sz="1200" b="1" dirty="0">
              <a:solidFill>
                <a:srgbClr val="131C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8849" y="4639111"/>
            <a:ext cx="6415150" cy="1892826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r>
              <a:rPr lang="uk-UA" sz="1300" b="1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Наукова програма та перспективи розвитку: завдання наукового характеру та підготовка молодих вчених</a:t>
            </a:r>
          </a:p>
          <a:p>
            <a:pPr algn="just"/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Проведення наукових досліджень в рамках грантових дослідницьких </a:t>
            </a:r>
            <a:r>
              <a:rPr lang="uk-UA" sz="1300" dirty="0" err="1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проєктів</a:t>
            </a:r>
            <a:endParaRPr lang="uk-UA" sz="1300" dirty="0">
              <a:solidFill>
                <a:srgbClr val="131C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Підвищення кваліфікації кадрового складу наукової школи шляхом розширення міжнародних стажувань</a:t>
            </a:r>
          </a:p>
          <a:p>
            <a:pPr algn="just"/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Регулярне проведення наукових семінарів з суспільної географії</a:t>
            </a:r>
          </a:p>
          <a:p>
            <a:pPr algn="just"/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Практичне впровадження результатів досліджень в процесі </a:t>
            </a:r>
            <a:r>
              <a:rPr lang="uk-UA" sz="1300" dirty="0" err="1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поствоєнного</a:t>
            </a:r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відновлення регіонів та міст України</a:t>
            </a:r>
          </a:p>
          <a:p>
            <a:pPr algn="just"/>
            <a:r>
              <a:rPr lang="uk-UA" sz="1300" dirty="0">
                <a:solidFill>
                  <a:srgbClr val="131C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Презентація результатів досліджень широкій громадськості</a:t>
            </a:r>
          </a:p>
        </p:txBody>
      </p:sp>
    </p:spTree>
    <p:extLst>
      <p:ext uri="{BB962C8B-B14F-4D97-AF65-F5344CB8AC3E}">
        <p14:creationId xmlns:p14="http://schemas.microsoft.com/office/powerpoint/2010/main" val="815298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Шевченка, 2024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2268</TotalTime>
  <Words>1021</Words>
  <Application>Microsoft Office PowerPoint</Application>
  <PresentationFormat>Экран (4:3)</PresentationFormat>
  <Paragraphs>119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</vt:lpstr>
      <vt:lpstr>Calibri</vt:lpstr>
      <vt:lpstr>Calibri Light</vt:lpstr>
      <vt:lpstr>Times New Roman</vt:lpstr>
      <vt:lpstr>Wingdings</vt:lpstr>
      <vt:lpstr>Тема Office</vt:lpstr>
      <vt:lpstr>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240</cp:revision>
  <dcterms:created xsi:type="dcterms:W3CDTF">2022-09-25T15:53:18Z</dcterms:created>
  <dcterms:modified xsi:type="dcterms:W3CDTF">2025-07-08T08:52:36Z</dcterms:modified>
</cp:coreProperties>
</file>