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46" r:id="rId2"/>
    <p:sldId id="400" r:id="rId3"/>
    <p:sldId id="442" r:id="rId4"/>
    <p:sldId id="444" r:id="rId5"/>
    <p:sldId id="44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E7E6E6"/>
    <a:srgbClr val="F1BE3F"/>
    <a:srgbClr val="F17F3F"/>
    <a:srgbClr val="C00000"/>
    <a:srgbClr val="E5E5E5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1" autoAdjust="0"/>
    <p:restoredTop sz="95820" autoAdjust="0"/>
  </p:normalViewPr>
  <p:slideViewPr>
    <p:cSldViewPr snapToGrid="0">
      <p:cViewPr varScale="1">
        <p:scale>
          <a:sx n="110" d="100"/>
          <a:sy n="110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25.03.2024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iht.knu.ua/kafedri/kafedra-supramolekuljarnoi-himii-2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C5C39F-247A-4C41-B7D8-FCA081D02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3" y="4768116"/>
            <a:ext cx="9150053" cy="220973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 ШКОЛА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«ФІЗІОЛОГІЯ ТРАВЛЕННЯ»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1B4237-1D25-47E8-986E-FAD97284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23032C80-2DFC-4B04-9591-A989918A9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70738"/>
            <a:ext cx="4943475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  <a:hlinkClick r:id="rId2"/>
              </a:rPr>
              <a:t>  </a:t>
            </a:r>
            <a:endParaRPr kumimoji="0" lang="uk-UA" altLang="uk-UA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5" name="Прямоугольник 1034">
            <a:extLst>
              <a:ext uri="{FF2B5EF4-FFF2-40B4-BE49-F238E27FC236}">
                <a16:creationId xmlns:a16="http://schemas.microsoft.com/office/drawing/2014/main" id="{FDB6D0EA-5F6E-4C5B-BFD0-45BF7300AA70}"/>
              </a:ext>
            </a:extLst>
          </p:cNvPr>
          <p:cNvSpPr/>
          <p:nvPr/>
        </p:nvSpPr>
        <p:spPr>
          <a:xfrm>
            <a:off x="-1700" y="3198456"/>
            <a:ext cx="9162267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НАВЧАЛЬНО-НАУКОВИЙ ЦЕНТР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«ІНСТИТУТ БІОЛОГІЇ ТА МЕДИЦИНИ»</a:t>
            </a:r>
            <a:endParaRPr lang="uk-UA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F67055-19D5-406F-816D-6C818FEE2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3" y="64432"/>
            <a:ext cx="9162267" cy="31268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02A69F-2C39-48A2-8815-6529EEDE5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6092" y="3447505"/>
            <a:ext cx="1066800" cy="107156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92258B-4565-4A93-9536-2AEC540BB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67" y="3470315"/>
            <a:ext cx="1066800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7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0" y="1305308"/>
            <a:ext cx="9144000" cy="53091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досліджень: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нейрогуморальні та клітинні механізми регуляції функцій органів системи травлення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механізми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клітинно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-/-тканинного ураження та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цито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органопротекції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експериментальна фармакологія, токсикологія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харчування, роль мікрофлори у функціонуванні органів травлення та у розвитку патологічних станів, пре- і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пробіотики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поліфеноли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розробка нових методів лікування і профілактики захворювань травного тракту.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Описаний цілий ряд раніше невідомих моторних рефлексів шлунково-кишкового тракту, створена теорія його періодичної діяльності, відкрито основний закон рефлекторної регуляції (рухової діяльності травного апарату), встановлено розташування центру споживання води в гіпоталамусі, всебічно досліджено вплив різних видів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ваготомій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на секреторну та моторно-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евакуаторну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функції травного тракту, доведено наявність центрального гальмування шлункової секреції за участю блукаючих нервів, розширені уявлення про механізми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клітинно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-/-тканинного ураження та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цито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органопротекції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, доведена роль кишкового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мікробіому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у забезпеченні структурно-функціональної організації органів травної системи.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325C8E-140B-4206-A245-1D318E8E58EE}"/>
              </a:ext>
            </a:extLst>
          </p:cNvPr>
          <p:cNvSpPr/>
          <p:nvPr/>
        </p:nvSpPr>
        <p:spPr>
          <a:xfrm>
            <a:off x="7111663" y="5169063"/>
            <a:ext cx="1378340" cy="13623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4B550A-4CFA-42F2-8FAA-924BC29B3987}"/>
              </a:ext>
            </a:extLst>
          </p:cNvPr>
          <p:cNvSpPr txBox="1"/>
          <p:nvPr/>
        </p:nvSpPr>
        <p:spPr>
          <a:xfrm>
            <a:off x="7268973" y="5203326"/>
            <a:ext cx="106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" dirty="0">
                <a:latin typeface="Arial" panose="020B0604020202020204" pitchFamily="34" charset="0"/>
                <a:cs typeface="Arial" panose="020B0604020202020204" pitchFamily="34" charset="0"/>
              </a:rPr>
              <a:t>Детальніше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940"/>
            <a:ext cx="9144000" cy="114888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25" y="523625"/>
            <a:ext cx="5169856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231" y="804742"/>
            <a:ext cx="3145467" cy="59974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075F14-B8E5-4076-975C-0AF5D60650C0}"/>
              </a:ext>
            </a:extLst>
          </p:cNvPr>
          <p:cNvSpPr/>
          <p:nvPr/>
        </p:nvSpPr>
        <p:spPr>
          <a:xfrm>
            <a:off x="2957045" y="4756953"/>
            <a:ext cx="3290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КЕРІВНИК НАУКОВОЇ ШКОЛИ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340305" y="4910842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EE3B94-0BC1-49C9-8A11-4567A3004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16" y="4804343"/>
            <a:ext cx="1309615" cy="1583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B40297-0CBF-4373-AC34-216802E0CA13}"/>
              </a:ext>
            </a:extLst>
          </p:cNvPr>
          <p:cNvSpPr/>
          <p:nvPr/>
        </p:nvSpPr>
        <p:spPr>
          <a:xfrm>
            <a:off x="2398742" y="5303909"/>
            <a:ext cx="3811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>
                <a:latin typeface="Arial" panose="020B0604020202020204" pitchFamily="34" charset="0"/>
                <a:cs typeface="Arial" panose="020B0604020202020204" pitchFamily="34" charset="0"/>
              </a:rPr>
              <a:t>БЕРЕГОВА </a:t>
            </a:r>
          </a:p>
          <a:p>
            <a:pPr algn="ctr"/>
            <a:r>
              <a:rPr lang="uk-UA" sz="1200" b="1" dirty="0">
                <a:latin typeface="Arial" panose="020B0604020202020204" pitchFamily="34" charset="0"/>
                <a:cs typeface="Arial" panose="020B0604020202020204" pitchFamily="34" charset="0"/>
              </a:rPr>
              <a:t>Тетяна Володимирівна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доктор біологічних наук, професор,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професор кафедра фундаментальної медицини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632E647-2F77-44FB-AF69-05B571A48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8382" y="565198"/>
            <a:ext cx="795352" cy="7953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0C9E51-79F3-427C-BEF3-22E5DA2993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467" y="539515"/>
            <a:ext cx="805057" cy="81247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984D076-1D0D-42E3-AB46-96B8AA465F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2292" y="5459269"/>
            <a:ext cx="897082" cy="89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386467"/>
            <a:ext cx="9144000" cy="12311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uk-UA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КОНЦЕПЦІЯ ЗАСНОВНИКІВ НАУКОВОЇ ШКОЛИ</a:t>
            </a:r>
          </a:p>
          <a:p>
            <a:pPr algn="ctr"/>
            <a:endParaRPr lang="uk-UA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3433784" y="3679184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F893CB6-BBEF-457E-A780-F69D49FEF425}"/>
              </a:ext>
            </a:extLst>
          </p:cNvPr>
          <p:cNvSpPr/>
          <p:nvPr/>
        </p:nvSpPr>
        <p:spPr>
          <a:xfrm>
            <a:off x="526502" y="4989223"/>
            <a:ext cx="1698414" cy="69249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uk-UA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БОГАЧ </a:t>
            </a:r>
          </a:p>
          <a:p>
            <a:pPr algn="ctr"/>
            <a:r>
              <a:rPr lang="uk-UA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Петро Григорович</a:t>
            </a:r>
          </a:p>
          <a:p>
            <a:pPr algn="ctr"/>
            <a:r>
              <a:rPr lang="ru-RU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(1918 — 1981) </a:t>
            </a:r>
            <a:endParaRPr lang="uk-UA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E502B4-38C4-426F-993B-85C5EE7D8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52" y="627018"/>
            <a:ext cx="990602" cy="84528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AF2ED8-8EEA-4FC4-91AB-395C27011DA6}"/>
              </a:ext>
            </a:extLst>
          </p:cNvPr>
          <p:cNvSpPr/>
          <p:nvPr/>
        </p:nvSpPr>
        <p:spPr>
          <a:xfrm>
            <a:off x="2473234" y="1617573"/>
            <a:ext cx="6670766" cy="49398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діяльність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професора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П.Г. Богача -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засновника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наукової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надзвичайно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багатогранна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Основним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науковим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напрямом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були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фундаментальні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області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нейрогуморальних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механізмів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регуляції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моторної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діяльності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травного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апарату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вивчення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ролі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гіпоталамічної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ділянки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лімбічної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головного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мозку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регуляції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вегетативних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функцій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uk-UA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Під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керівництвом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всебічно досліджено моторику шлунку і кишечнику, відкрито періодику стравоходу, датчики ритму скорочень тонкого кишечнику, виявлено рефлекторні взаємозв'язки між відділами травної системи. Встановлено основний закон рефлекторної регуляції моторної діяльності шлунково-кишкового тракту, в результаті чого було розроблено низку рекомендацій для хірургічної й терапевтичної медичної практики. </a:t>
            </a:r>
          </a:p>
          <a:p>
            <a:pPr algn="just"/>
            <a:r>
              <a:rPr lang="uk-UA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Розроблено принципово нові методики і вперше доведена роль центрів гіпоталамуса і </a:t>
            </a:r>
            <a:r>
              <a:rPr lang="uk-UA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надгіпоталамічних</a:t>
            </a:r>
            <a:r>
              <a:rPr lang="uk-UA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структур мозку в регуляції живлення і споживання води, секреторної та моторної функцій різних ланок травної системи.</a:t>
            </a:r>
          </a:p>
          <a:p>
            <a:pPr algn="just"/>
            <a:r>
              <a:rPr lang="uk-UA" sz="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Ще одним напрямом було дослідження </a:t>
            </a:r>
            <a:r>
              <a:rPr lang="uk-UA" sz="1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електрогенезу</a:t>
            </a:r>
            <a:r>
              <a:rPr lang="uk-UA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м'язових і секреторних клітин і біофізики м'язових скорочень, їх механізмів. Вперше встановлена роль взаємовідношень іонів кальцію та магнію у процесах скорочення-розслаблення м'язів.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95C9DC-A879-453E-8A2E-89A4B6E9F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3777" y="1698377"/>
            <a:ext cx="2645893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" y="444618"/>
            <a:ext cx="9152389" cy="11829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ВІЗИТНА КАРТКА НАУКОВОЇ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9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«ФІЗІОЛОГІЯ ТРАВЛЕННЯ»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НАПРЯМ: БІОЛОГІЯ ТА ОХОРОНА ЗДОРОВ’Я </a:t>
            </a:r>
          </a:p>
          <a:p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36439" y="1687971"/>
            <a:ext cx="27683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0"/>
              </a:spcBef>
            </a:pPr>
            <a:r>
              <a:rPr lang="uk-UA" sz="12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колектив: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осіб</a:t>
            </a:r>
          </a:p>
          <a:p>
            <a:pPr lvl="1">
              <a:spcBef>
                <a:spcPct val="0"/>
              </a:spcBef>
            </a:pPr>
            <a:r>
              <a:rPr lang="uk-UA" sz="12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Кваліфікаційний склад: </a:t>
            </a: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Докторів наук – 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uk-UA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Кандидатів наук – 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uk-UA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Докторів філософії – 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uk-UA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79B98E0-4D94-48CE-8A6E-A8E446C48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89386"/>
              </p:ext>
            </p:extLst>
          </p:nvPr>
        </p:nvGraphicFramePr>
        <p:xfrm>
          <a:off x="184557" y="2752174"/>
          <a:ext cx="2384471" cy="37241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0480">
                  <a:extLst>
                    <a:ext uri="{9D8B030D-6E8A-4147-A177-3AD203B41FA5}">
                      <a16:colId xmlns:a16="http://schemas.microsoft.com/office/drawing/2014/main" val="2489134777"/>
                    </a:ext>
                  </a:extLst>
                </a:gridCol>
                <a:gridCol w="963991">
                  <a:extLst>
                    <a:ext uri="{9D8B030D-6E8A-4147-A177-3AD203B41FA5}">
                      <a16:colId xmlns:a16="http://schemas.microsoft.com/office/drawing/2014/main" val="2104113695"/>
                    </a:ext>
                  </a:extLst>
                </a:gridCol>
              </a:tblGrid>
              <a:tr h="505998">
                <a:tc>
                  <a:txBody>
                    <a:bodyPr/>
                    <a:lstStyle/>
                    <a:p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Кількість</a:t>
                      </a: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останні </a:t>
                      </a:r>
                      <a:endParaRPr lang="en-US" altLang="uk-UA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років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326562"/>
                  </a:ext>
                </a:extLst>
              </a:tr>
              <a:tr h="344514">
                <a:tc>
                  <a:txBody>
                    <a:bodyPr/>
                    <a:lstStyle/>
                    <a:p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Авторських </a:t>
                      </a:r>
                      <a:r>
                        <a:rPr lang="uk-UA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свідоцтв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563892965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монографій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2895702754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підручників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728994095"/>
                  </a:ext>
                </a:extLst>
              </a:tr>
              <a:tr h="421721">
                <a:tc>
                  <a:txBody>
                    <a:bodyPr/>
                    <a:lstStyle/>
                    <a:p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посібників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uk-UA" altLang="uk-UA" sz="13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500">
                <a:tc>
                  <a:txBody>
                    <a:bodyPr/>
                    <a:lstStyle/>
                    <a:p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статтей</a:t>
                      </a:r>
                      <a:b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тому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числі</a:t>
                      </a: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WOS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uk-UA" altLang="uk-UA" sz="13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5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конференціях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uk-UA" altLang="uk-UA" sz="13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виставках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uk-UA" altLang="uk-UA" sz="13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" y="1177844"/>
            <a:ext cx="7047761" cy="4254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1">
              <a:spcBef>
                <a:spcPct val="0"/>
              </a:spcBef>
            </a:pPr>
            <a:endParaRPr lang="uk-UA" sz="75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53359" y="4372996"/>
            <a:ext cx="6399029" cy="209288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Наукові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 </a:t>
            </a:r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приймали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участь члени </a:t>
            </a:r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колективу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наукової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(2019 – 2023 </a:t>
            </a:r>
            <a:r>
              <a:rPr lang="ru-RU" sz="13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НДР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загальний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фонд: 1 - 23БП07-02;</a:t>
            </a:r>
          </a:p>
          <a:p>
            <a:pPr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НДР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спеціальний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фонд (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гранти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НФДУ,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білатеральні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міжнародні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гранти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тощо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): 6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19ДП036-05, 20ДП036-01,  21ДП036-05, проект НФДУ «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Кумулятивний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нейротоксичний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ефект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мультикомпонентного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забруднення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твердими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частинками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повітря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нейроактивними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фармацевтичними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препаратами,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біоматеріалами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зокрема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SARS-CoV-2),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токсичними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металами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подолання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»)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гранти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мобільності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Erasmus + KA107 «Call 2019»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та «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Call 2022»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68366" y="1705733"/>
            <a:ext cx="6375634" cy="24622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 вагомі результати за останні 5 років:</a:t>
            </a: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Встановлено, що зменшення оксалат-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деградувальної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активності фекальної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мікробіоти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може бути причиною розвитку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гіпероксалурії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. Доведена роль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TRPV4, TRPM8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йонних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каналів в кишкових розладах (порушення моторної функції кишечника) та в патогенезі хвороби Паркінсона. Одержані нові дані про роль кишкового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мікробіому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у розвитку ряду патологій та позитивний вплив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пробіотиків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на організм за їх розвитку, а саме: ожиріння, діабет 2-го типу, пост-інфекційний синдром подразненого кишечника, запальні процеси в суглобах,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гіпероксалурія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гіперхолестеринемія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uk-UA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93A6AA-F6DB-4435-B884-D4B874DAD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86" y="585370"/>
            <a:ext cx="924448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4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5" y="1563540"/>
            <a:ext cx="9124910" cy="1023711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НАПРЯМКИ ДЛЯ НАУКОВОЇ ШКОЛИ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 в напряму кишечник-мозок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 в напряму фізіології травлення та харчування з погляду на дієтотерапію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пошук засобів профілактики і лікування ожиріння та метаболічного синдрому.  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7B76-1E0C-4562-9CE0-35928D072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5" y="2587251"/>
            <a:ext cx="9144000" cy="2219253"/>
          </a:xfrm>
          <a:solidFill>
            <a:schemeClr val="bg1">
              <a:lumMod val="9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uk-UA" sz="1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СТРАТЕГІЯ ПОПУЛЯРИЗАЦІЇ НАУКОВОЇ ШКОЛИ: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(публікаційна активність, підвищення індексу цитувань, співпраця з міжнародними партнерами _ вітчизняні та міжнародні </a:t>
            </a:r>
            <a:r>
              <a:rPr lang="uk-UA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угоди, гранти, обмін досвідом, створення інтернет платформ)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sz="15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активне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стажування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європейських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країнах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напрямком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роботи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наукової</a:t>
            </a:r>
            <a:r>
              <a:rPr 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-опублікування наукових результатів  насамперед в журналах, що індексуються в науко-метричних базах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Scopus 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Web of Science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, що приведе до підвищення індексу цитувань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- продовжується співпраця з Університетом Великої Греції (м. </a:t>
            </a:r>
            <a:r>
              <a:rPr lang="uk-UA" sz="1500" dirty="0" err="1">
                <a:latin typeface="Arial" panose="020B0604020202020204" pitchFamily="34" charset="0"/>
                <a:cs typeface="Arial" panose="020B0604020202020204" pitchFamily="34" charset="0"/>
              </a:rPr>
              <a:t>Катандзаро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, Італія) після виконання проекту «Середземноморська дієта є методом профілактики та лікування метаболічного синдрому»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- під егідою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DAAD 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виконуються 2 проекти </a:t>
            </a:r>
            <a:r>
              <a:rPr lang="en" sz="15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"Open Education Resources with Ukraine" and "Open Educational Resources with </a:t>
            </a:r>
            <a:r>
              <a:rPr lang="en" sz="15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Ukraine_Infomatics</a:t>
            </a:r>
            <a:r>
              <a:rPr lang="en" sz="15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uk-UA" sz="15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endParaRPr lang="uk-UA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1" y="424767"/>
            <a:ext cx="9144000" cy="113877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ПЕРСПЕКТИВИ РОЗВИТКУ НА НАСТУПНІ 5 РОКІВ: </a:t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8ABCB4-9E51-4E03-99DC-B80317F2E451}"/>
              </a:ext>
            </a:extLst>
          </p:cNvPr>
          <p:cNvSpPr/>
          <p:nvPr/>
        </p:nvSpPr>
        <p:spPr>
          <a:xfrm>
            <a:off x="9545" y="4806504"/>
            <a:ext cx="9134453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ЗАЛУЧЕННЯ МОЛОДИХ ВЧЕНИХ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виконання  магістерських, кандидатських, докторських дисертацій, стажування, обмін досвідом, стипендіальні програми)</a:t>
            </a: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залучення молодих вчених до виконання наукових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проєктів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та захисту дисертацій (під керівництвом професорів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Фалалєєвої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Т.М. та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Толстанової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Г.М. виконуються кандидатські дисертації); </a:t>
            </a: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заохочування молодих вчених до підготовки відгуків на автореферати дисертацій та роботи офіційними опонентами;</a:t>
            </a: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залучення до участі в наукових програмах, стартапах, форумах, конференціях та  конкурсах студентів, аспірантів, молодих вчених.</a:t>
            </a:r>
            <a:endParaRPr lang="uk-UA" sz="14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8501BF-B18E-4FD9-8FB6-FF023CCC6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54" y="619364"/>
            <a:ext cx="78645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3065</TotalTime>
  <Words>892</Words>
  <Application>Microsoft Office PowerPoint</Application>
  <PresentationFormat>Экран (4:3)</PresentationFormat>
  <Paragraphs>99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inherit</vt:lpstr>
      <vt:lpstr>Open Sans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     ОСНОВНІ ПРІОРИТЕТНІ ТЕМАТИЧНІ НАПРЯМКИ ДЛЯ НАУКОВОЇ ШКОЛИ: - дослідження в напряму кишечник-мозок;  - дослідження в напряму фізіології травлення та харчування з погляду на дієтотерапію; - пошук засобів профілактики і лікування ожиріння та метаболічного синдрому.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Ludmila</cp:lastModifiedBy>
  <cp:revision>347</cp:revision>
  <dcterms:created xsi:type="dcterms:W3CDTF">2022-09-25T15:53:18Z</dcterms:created>
  <dcterms:modified xsi:type="dcterms:W3CDTF">2024-03-25T14:01:03Z</dcterms:modified>
</cp:coreProperties>
</file>