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446" r:id="rId2"/>
    <p:sldId id="400" r:id="rId3"/>
    <p:sldId id="442" r:id="rId4"/>
    <p:sldId id="444" r:id="rId5"/>
    <p:sldId id="445" r:id="rId6"/>
    <p:sldId id="447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dmil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0" autoAdjust="0"/>
    <p:restoredTop sz="96374" autoAdjust="0"/>
  </p:normalViewPr>
  <p:slideViewPr>
    <p:cSldViewPr snapToGrid="0">
      <p:cViewPr varScale="1">
        <p:scale>
          <a:sx n="107" d="100"/>
          <a:sy n="107" d="100"/>
        </p:scale>
        <p:origin x="18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9DD64FC-CF2F-45C0-9F42-635BA3D955DC}" type="datetimeFigureOut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F230531-AABC-4066-9C54-E55DDA011081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D914-7C53-4461-91DC-00F46DBE32A1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C5925-A038-46D3-8F7B-586DEB5FA34B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41D5A-0D3B-41A5-940B-A0718C264A5A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EFE83-78F3-4EB8-B860-0F1A2CB4E0CA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B9296-927A-4101-BF82-5F2399A9BCFD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9365D-6AD6-4AEF-BB92-862468669BEB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DEB3C-983B-40C0-995C-4AC97EB05626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399CA-B6C6-4252-BF55-63A894CCBB9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27ABF-022F-4F11-AF3D-82A454752B18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8B1BB-DF9F-4D43-9E92-78975420CAC5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825F-A8CD-46E4-8ABE-9FAD55E8A119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76005-62E7-45D6-8217-9C4214526F49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C2A7C-D043-45B2-9514-8639418350A8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D5B31-0080-4A44-B165-5F94E9E48752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AD07A-7238-44DF-B177-D575DDC41939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73FC0-CE19-4BA8-B3BC-7F2EC412B044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AE2E2-ED82-41CB-A8C4-55C9DE2BB949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F7B7C-4067-404F-86AA-7CD75E6904E6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72F18-F930-424A-A989-151B65EDFFB3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33462-C795-4E0E-BAB8-54E1A56B2707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FA180-C65F-4EF8-998F-63D4B5FF6A32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3C7BF-1FDA-47B4-815E-2E8712DD81E7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5C0900-29CF-4CCB-8E47-D18583E0D77C}" type="datetime1">
              <a:rPr lang="uk-UA"/>
              <a:pPr>
                <a:defRPr/>
              </a:pPr>
              <a:t>10.05.2024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860452-8EBC-445D-A425-59387F56B9D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iht.knu.ua/kafedri/kafedra-supramolekuljarnoi-himii-2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4313A4-3594-4CB6-9AFE-F5C8B5DEF4A7}" type="slidenum">
              <a:rPr lang="uk-UA"/>
              <a:pPr>
                <a:defRPr/>
              </a:pPr>
              <a:t>1</a:t>
            </a:fld>
            <a:endParaRPr lang="uk-UA" dirty="0"/>
          </a:p>
        </p:txBody>
      </p:sp>
      <p:sp>
        <p:nvSpPr>
          <p:cNvPr id="15363" name="Rectangle 28"/>
          <p:cNvSpPr>
            <a:spLocks noChangeArrowheads="1"/>
          </p:cNvSpPr>
          <p:nvPr/>
        </p:nvSpPr>
        <p:spPr bwMode="auto">
          <a:xfrm>
            <a:off x="152400" y="-71438"/>
            <a:ext cx="4943475" cy="44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0" hangingPunct="0"/>
            <a:r>
              <a:rPr lang="uk-UA" altLang="uk-UA" sz="1100" dirty="0">
                <a:solidFill>
                  <a:srgbClr val="000000"/>
                </a:solidFill>
                <a:latin typeface="Open Sans"/>
                <a:hlinkClick r:id="rId2"/>
              </a:rPr>
              <a:t>  </a:t>
            </a:r>
            <a:endParaRPr lang="uk-UA" altLang="uk-UA" sz="1200" dirty="0">
              <a:latin typeface="inherit"/>
            </a:endParaRPr>
          </a:p>
          <a:p>
            <a:pPr eaLnBrk="0" hangingPunct="0"/>
            <a:endParaRPr lang="uk-UA" altLang="uk-UA" dirty="0"/>
          </a:p>
        </p:txBody>
      </p:sp>
      <p:pic>
        <p:nvPicPr>
          <p:cNvPr id="15364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630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Объект 29"/>
          <p:cNvSpPr>
            <a:spLocks noGrp="1"/>
          </p:cNvSpPr>
          <p:nvPr>
            <p:ph idx="1"/>
          </p:nvPr>
        </p:nvSpPr>
        <p:spPr>
          <a:xfrm>
            <a:off x="-19050" y="3505200"/>
            <a:ext cx="9201150" cy="3427413"/>
          </a:xfrm>
          <a:solidFill>
            <a:schemeClr val="bg1">
              <a:lumMod val="95000"/>
            </a:schemeClr>
          </a:solidFill>
        </p:spPr>
        <p:txBody>
          <a:bodyPr rtlCol="0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ФАКУЛЬТЕТ КОМП'ЮТЕРНИХ НАУК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 КІБЕРНЕТИКИ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«МОДЕЛЮВАННЯ ТА ОПТИМІЗАЦІЯ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ІНФОРМАЦІЙНИХ СИСТЕМ»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pic>
        <p:nvPicPr>
          <p:cNvPr id="15366" name="Рисунок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8977" y="4213700"/>
            <a:ext cx="1001712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Рисунок 2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139" y="4142263"/>
            <a:ext cx="1001712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BBEC4-2904-494F-9CCA-AC290DE6BC02}" type="slidenum">
              <a:rPr lang="uk-UA"/>
              <a:pPr>
                <a:defRPr/>
              </a:pPr>
              <a:t>2</a:t>
            </a:fld>
            <a:endParaRPr lang="uk-UA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514475"/>
            <a:ext cx="9144000" cy="51090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ДОСЛІДЖЕНЬ: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розроблення теорії та методів розв’язування задач оптимального керування, зокрема задач виродженого оптимального керування лінійними системами, які виникають у фізиці, економіці, екології, медицині тощо (імпульсне, точкове та інші види керування)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вивчення комплексу проблем оптимального керування системами з розподіленими параметрами: концептуальний аналіз моделей і постановок оптимізаційних задач, доведення існування узагальнених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розв’язків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рівнянь, що описують відповідні моделі, оптимальних керувань та керованості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властивостей різноманітних чисельних методів оптимізації та розв’язання рівнянь математичної фізики і створення програмних комплексів керування системами і розпізнавання образів.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08838" y="4581525"/>
            <a:ext cx="1692275" cy="17748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6388" name="TextBox 28"/>
          <p:cNvSpPr txBox="1">
            <a:spLocks noChangeArrowheads="1"/>
          </p:cNvSpPr>
          <p:nvPr/>
        </p:nvSpPr>
        <p:spPr bwMode="auto">
          <a:xfrm>
            <a:off x="7486650" y="4616450"/>
            <a:ext cx="11398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200"/>
              <a:t>Детальніше </a:t>
            </a:r>
          </a:p>
        </p:txBody>
      </p:sp>
      <p:sp>
        <p:nvSpPr>
          <p:cNvPr id="16389" name="Прямоугольник 2"/>
          <p:cNvSpPr>
            <a:spLocks noChangeArrowheads="1"/>
          </p:cNvSpPr>
          <p:nvPr/>
        </p:nvSpPr>
        <p:spPr bwMode="auto">
          <a:xfrm>
            <a:off x="4391025" y="129222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        </a:t>
            </a:r>
            <a:endParaRPr lang="uk-UA">
              <a:latin typeface="Calibri" pitchFamily="34" charset="0"/>
            </a:endParaRPr>
          </a:p>
        </p:txBody>
      </p:sp>
      <p:sp>
        <p:nvSpPr>
          <p:cNvPr id="16390" name="Прямоугольник 10"/>
          <p:cNvSpPr>
            <a:spLocks noChangeArrowheads="1"/>
          </p:cNvSpPr>
          <p:nvPr/>
        </p:nvSpPr>
        <p:spPr bwMode="auto">
          <a:xfrm>
            <a:off x="666750" y="912813"/>
            <a:ext cx="4572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>
              <a:latin typeface="Calibri" pitchFamily="34" charset="0"/>
            </a:endParaRPr>
          </a:p>
        </p:txBody>
      </p:sp>
      <p:pic>
        <p:nvPicPr>
          <p:cNvPr id="16391" name="Рисунок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25"/>
            <a:ext cx="9144000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8125" y="523875"/>
            <a:ext cx="51689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Рисунок 2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38751" y="920750"/>
            <a:ext cx="318135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955743" y="4483100"/>
            <a:ext cx="32037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 НАУКОВОЇ ШКОЛИ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43413" y="5038725"/>
            <a:ext cx="3149600" cy="322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                 </a:t>
            </a:r>
            <a:endParaRPr lang="uk-UA" sz="1300" dirty="0">
              <a:latin typeface="+mn-lt"/>
              <a:cs typeface="+mn-cs"/>
            </a:endParaRPr>
          </a:p>
        </p:txBody>
      </p:sp>
      <p:pic>
        <p:nvPicPr>
          <p:cNvPr id="16396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68638" y="3243263"/>
            <a:ext cx="30067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7" name="Прямоугольник 21"/>
          <p:cNvSpPr>
            <a:spLocks noChangeArrowheads="1"/>
          </p:cNvSpPr>
          <p:nvPr/>
        </p:nvSpPr>
        <p:spPr bwMode="auto">
          <a:xfrm>
            <a:off x="146050" y="4956175"/>
            <a:ext cx="3006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latin typeface="Calibri" pitchFamily="34" charset="0"/>
              </a:rPr>
              <a:t> </a:t>
            </a:r>
            <a:endParaRPr lang="uk-UA" sz="140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82" y="4275925"/>
            <a:ext cx="1827738" cy="2004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99" name="Прямоугольник 7"/>
          <p:cNvSpPr>
            <a:spLocks noChangeArrowheads="1"/>
          </p:cNvSpPr>
          <p:nvPr/>
        </p:nvSpPr>
        <p:spPr bwMode="auto">
          <a:xfrm>
            <a:off x="2452688" y="5026025"/>
            <a:ext cx="446722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/>
              <a:t>ЛЯШКО</a:t>
            </a:r>
            <a:r>
              <a:rPr lang="ru-RU" sz="1400" b="1" dirty="0"/>
              <a:t> </a:t>
            </a:r>
            <a:r>
              <a:rPr lang="ru-RU" sz="1600" b="1" dirty="0" err="1"/>
              <a:t>Сергій</a:t>
            </a:r>
            <a:r>
              <a:rPr lang="ru-RU" sz="1600" b="1" dirty="0"/>
              <a:t> </a:t>
            </a:r>
            <a:r>
              <a:rPr lang="ru-RU" sz="1600" b="1" dirty="0" err="1"/>
              <a:t>Іванович</a:t>
            </a:r>
            <a:endParaRPr lang="ru-RU" sz="1600" b="1" dirty="0"/>
          </a:p>
          <a:p>
            <a:pPr algn="ctr"/>
            <a:r>
              <a:rPr lang="ru-RU" sz="1400" dirty="0"/>
              <a:t>доктор </a:t>
            </a:r>
            <a:r>
              <a:rPr lang="ru-RU" sz="1400" dirty="0" err="1"/>
              <a:t>фізико-математичних</a:t>
            </a:r>
            <a:r>
              <a:rPr lang="ru-RU" sz="1400" dirty="0"/>
              <a:t> наук, </a:t>
            </a:r>
          </a:p>
          <a:p>
            <a:pPr algn="ctr"/>
            <a:r>
              <a:rPr lang="ru-RU" sz="1400" dirty="0"/>
              <a:t>член-</a:t>
            </a:r>
            <a:r>
              <a:rPr lang="ru-RU" sz="1400" dirty="0" err="1"/>
              <a:t>кореспондент</a:t>
            </a:r>
            <a:r>
              <a:rPr lang="ru-RU" sz="1400" dirty="0"/>
              <a:t> НАН </a:t>
            </a:r>
            <a:r>
              <a:rPr lang="ru-RU" sz="1400" dirty="0" err="1"/>
              <a:t>України</a:t>
            </a:r>
            <a:r>
              <a:rPr lang="ru-RU" sz="1400" dirty="0"/>
              <a:t>, </a:t>
            </a:r>
            <a:r>
              <a:rPr lang="ru-RU" sz="1400" dirty="0" err="1"/>
              <a:t>професор</a:t>
            </a:r>
            <a:r>
              <a:rPr lang="ru-RU" sz="1400" dirty="0"/>
              <a:t>,</a:t>
            </a:r>
          </a:p>
          <a:p>
            <a:pPr algn="ctr"/>
            <a:r>
              <a:rPr lang="ru-RU" sz="1400" dirty="0" err="1"/>
              <a:t>професор</a:t>
            </a:r>
            <a:r>
              <a:rPr lang="ru-RU" sz="1400" dirty="0"/>
              <a:t> </a:t>
            </a:r>
            <a:r>
              <a:rPr lang="ru-RU" sz="1400" dirty="0" err="1"/>
              <a:t>кафедри</a:t>
            </a:r>
            <a:r>
              <a:rPr lang="ru-RU" sz="1400" dirty="0"/>
              <a:t> </a:t>
            </a:r>
            <a:r>
              <a:rPr lang="ru-RU" sz="1400" dirty="0" err="1"/>
              <a:t>обчислювальної</a:t>
            </a:r>
            <a:r>
              <a:rPr lang="ru-RU" sz="1400" dirty="0"/>
              <a:t> математики </a:t>
            </a:r>
            <a:endParaRPr lang="uk-UA" sz="1400" dirty="0"/>
          </a:p>
        </p:txBody>
      </p:sp>
      <p:pic>
        <p:nvPicPr>
          <p:cNvPr id="16400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2738" y="577850"/>
            <a:ext cx="1006475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Рисунок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951788" y="608013"/>
            <a:ext cx="9763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Рисунок 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58075" y="4930775"/>
            <a:ext cx="12239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2EA171-E064-4EBE-B34A-A982EAA17A55}" type="slidenum">
              <a:rPr lang="uk-UA"/>
              <a:pPr>
                <a:defRPr/>
              </a:pPr>
              <a:t>3</a:t>
            </a:fld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385763"/>
            <a:ext cx="9144000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КОНЦЕПЦІЯ СТВОРЕННЯ НАУКОВОЇ ШКОЛИ</a:t>
            </a:r>
            <a:endParaRPr lang="en-US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dirty="0">
              <a:latin typeface="Calibri" pitchFamily="34" charset="0"/>
            </a:endParaRPr>
          </a:p>
        </p:txBody>
      </p:sp>
      <p:sp>
        <p:nvSpPr>
          <p:cNvPr id="17411" name="Прямоугольник 1"/>
          <p:cNvSpPr>
            <a:spLocks noChangeArrowheads="1"/>
          </p:cNvSpPr>
          <p:nvPr/>
        </p:nvSpPr>
        <p:spPr bwMode="auto">
          <a:xfrm>
            <a:off x="-550863" y="4914900"/>
            <a:ext cx="4386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sz="1400"/>
              <a:t>     </a:t>
            </a:r>
          </a:p>
        </p:txBody>
      </p:sp>
      <p:sp>
        <p:nvSpPr>
          <p:cNvPr id="17412" name="Прямоугольник 22"/>
          <p:cNvSpPr>
            <a:spLocks noChangeArrowheads="1"/>
          </p:cNvSpPr>
          <p:nvPr/>
        </p:nvSpPr>
        <p:spPr bwMode="auto">
          <a:xfrm>
            <a:off x="-1593850" y="5681663"/>
            <a:ext cx="1346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. </a:t>
            </a:r>
            <a:endParaRPr lang="uk-UA" sz="140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709202"/>
            <a:ext cx="9144000" cy="4832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ОСНОВНИЙ НАУКОВИЙ НАПРЯМОК –</a:t>
            </a:r>
            <a:r>
              <a:rPr lang="en-U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ЗАСТОСУВАННЯ ОБЧИСЛЮВАЛЬНОГО ЕКСПЕРИМЕНТУ  ДЛЯ ДОСЛІДЖЕННЯ СКЛАДНИХ НАУКОВО-ТЕХНІЧНИХ ПРОБЛЕМ</a:t>
            </a:r>
            <a:r>
              <a:rPr lang="en-U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розвинення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спеціальних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методів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обчислень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орієнтованих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електронно-обчислювальні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машини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зокрема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наближені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методи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розв'язування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задач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математичної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фізики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розробка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удосконалення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математичних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моделей,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розробка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методів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розв`язування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задач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створення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програмного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забезпечення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розв`язування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актуальних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задач,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складають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основи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методу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обчислювального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експерименту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складних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5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420" y="531019"/>
            <a:ext cx="1006475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21F03D-F790-42AF-A4AB-E2D29BB78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398" y="3649158"/>
            <a:ext cx="3596952" cy="293243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BF408F-EDCB-459E-A63E-16D959FD6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71" y="3606482"/>
            <a:ext cx="3901778" cy="30177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44500"/>
            <a:ext cx="9151938" cy="13589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ВІЗИТНА КАРТКА НАУКОВОЇ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ШКОЛИ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МОДЕЛЮВАННЯ ТА ОПТИМІЗАЦІЯ ІНФОРМАЦІЙНИХ СИСТЕМ»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НАПРЯМ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МАТЕМАТИЧНІ НАУКИ ТА ПРИРОДНИЧІ НАУКИ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Прямоугольник 7"/>
          <p:cNvSpPr>
            <a:spLocks noChangeArrowheads="1"/>
          </p:cNvSpPr>
          <p:nvPr/>
        </p:nvSpPr>
        <p:spPr bwMode="auto">
          <a:xfrm>
            <a:off x="-400050" y="1862138"/>
            <a:ext cx="27670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uk-UA" sz="1200" b="1" dirty="0">
                <a:solidFill>
                  <a:srgbClr val="131C46"/>
                </a:solidFill>
              </a:rPr>
              <a:t>Науковий колектив: </a:t>
            </a:r>
            <a:r>
              <a:rPr lang="uk-UA" sz="1200" b="1" dirty="0">
                <a:solidFill>
                  <a:srgbClr val="C00000"/>
                </a:solidFill>
              </a:rPr>
              <a:t>1</a:t>
            </a:r>
            <a:r>
              <a:rPr lang="en-US" sz="1200" b="1" dirty="0">
                <a:solidFill>
                  <a:srgbClr val="C00000"/>
                </a:solidFill>
              </a:rPr>
              <a:t>7</a:t>
            </a:r>
            <a:r>
              <a:rPr lang="uk-UA" sz="1200" b="1" dirty="0">
                <a:solidFill>
                  <a:srgbClr val="C00000"/>
                </a:solidFill>
              </a:rPr>
              <a:t> осіб</a:t>
            </a:r>
          </a:p>
          <a:p>
            <a:pPr lvl="1"/>
            <a:r>
              <a:rPr lang="uk-UA" sz="1200" b="1" dirty="0">
                <a:solidFill>
                  <a:srgbClr val="131C46"/>
                </a:solidFill>
              </a:rPr>
              <a:t>Кваліфікаційний склад: </a:t>
            </a:r>
          </a:p>
          <a:p>
            <a:pPr lvl="1"/>
            <a:r>
              <a:rPr lang="uk-UA" sz="1200" dirty="0">
                <a:solidFill>
                  <a:srgbClr val="131C46"/>
                </a:solidFill>
              </a:rPr>
              <a:t>Докторів наук – </a:t>
            </a:r>
            <a:r>
              <a:rPr lang="en-US" sz="1200" b="1" dirty="0">
                <a:solidFill>
                  <a:srgbClr val="C00000"/>
                </a:solidFill>
              </a:rPr>
              <a:t>8</a:t>
            </a:r>
            <a:endParaRPr lang="uk-UA" sz="1200" b="1" dirty="0">
              <a:solidFill>
                <a:srgbClr val="C00000"/>
              </a:solidFill>
            </a:endParaRPr>
          </a:p>
          <a:p>
            <a:pPr lvl="1"/>
            <a:r>
              <a:rPr lang="uk-UA" sz="1200" dirty="0">
                <a:solidFill>
                  <a:srgbClr val="131C46"/>
                </a:solidFill>
              </a:rPr>
              <a:t>Кандидатів наук – </a:t>
            </a:r>
            <a:r>
              <a:rPr lang="en-US" sz="1200" b="1" dirty="0">
                <a:solidFill>
                  <a:srgbClr val="C00000"/>
                </a:solidFill>
              </a:rPr>
              <a:t>8</a:t>
            </a:r>
            <a:endParaRPr lang="uk-UA" sz="1200" b="1" dirty="0">
              <a:solidFill>
                <a:srgbClr val="C00000"/>
              </a:solidFill>
            </a:endParaRPr>
          </a:p>
          <a:p>
            <a:pPr lvl="1"/>
            <a:r>
              <a:rPr lang="uk-UA" sz="1200" dirty="0">
                <a:solidFill>
                  <a:srgbClr val="131C46"/>
                </a:solidFill>
              </a:rPr>
              <a:t>Докторів філософії – </a:t>
            </a:r>
            <a:r>
              <a:rPr lang="en-US" sz="1200" b="1" dirty="0">
                <a:solidFill>
                  <a:srgbClr val="C00000"/>
                </a:solidFill>
              </a:rPr>
              <a:t>1</a:t>
            </a:r>
            <a:endParaRPr lang="uk-UA" sz="1200" b="1" dirty="0">
              <a:solidFill>
                <a:srgbClr val="C00000"/>
              </a:solidFill>
            </a:endParaRPr>
          </a:p>
          <a:p>
            <a:pPr lvl="1"/>
            <a:r>
              <a:rPr lang="uk-UA" sz="1200" dirty="0">
                <a:solidFill>
                  <a:srgbClr val="131C46"/>
                </a:solidFill>
              </a:rPr>
              <a:t>Залучення магістрів – </a:t>
            </a:r>
            <a:r>
              <a:rPr lang="en-US" sz="1200" b="1" dirty="0">
                <a:solidFill>
                  <a:srgbClr val="C00000"/>
                </a:solidFill>
              </a:rPr>
              <a:t>12</a:t>
            </a:r>
            <a:endParaRPr lang="uk-UA" sz="1200" b="1" dirty="0">
              <a:solidFill>
                <a:srgbClr val="C00000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476727"/>
              </p:ext>
            </p:extLst>
          </p:nvPr>
        </p:nvGraphicFramePr>
        <p:xfrm>
          <a:off x="113212" y="3062467"/>
          <a:ext cx="2473233" cy="34822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3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000">
                <a:tc>
                  <a:txBody>
                    <a:bodyPr/>
                    <a:lstStyle/>
                    <a:p>
                      <a:endParaRPr lang="ru-RU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Кількість</a:t>
                      </a: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останні </a:t>
                      </a:r>
                      <a:endParaRPr lang="en-US" altLang="uk-UA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рокі</a:t>
                      </a:r>
                      <a:r>
                        <a:rPr lang="uk-UA" altLang="uk-UA" sz="11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027">
                <a:tc>
                  <a:txBody>
                    <a:bodyPr/>
                    <a:lstStyle/>
                    <a:p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Авторських </a:t>
                      </a:r>
                      <a:r>
                        <a:rPr lang="uk-UA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свідоцтв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uk-UA" altLang="uk-UA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78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монографій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78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підручників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563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посібників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027">
                <a:tc>
                  <a:txBody>
                    <a:bodyPr/>
                    <a:lstStyle/>
                    <a:p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статтей</a:t>
                      </a:r>
                      <a:b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тому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числі</a:t>
                      </a: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87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02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конференціях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8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</a:t>
                      </a:r>
                      <a:r>
                        <a:rPr lang="ru-RU" sz="1200" dirty="0" err="1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виставках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64135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413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4135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4135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uk-UA" altLang="uk-UA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94" marR="64294" marT="32147" marB="32147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177925"/>
            <a:ext cx="7048500" cy="425450"/>
          </a:xfrm>
          <a:prstGeom prst="rect">
            <a:avLst/>
          </a:prstGeom>
        </p:spPr>
        <p:txBody>
          <a:bodyPr/>
          <a:lstStyle/>
          <a:p>
            <a:pPr lvl="1" fontAlgn="auto">
              <a:spcAft>
                <a:spcPts val="0"/>
              </a:spcAft>
              <a:defRPr/>
            </a:pPr>
            <a:endParaRPr lang="uk-UA" sz="75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8034" y="4382175"/>
            <a:ext cx="6358029" cy="203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НАУКОВІ ДОСЛІДЖЕННЯ, У ЯКИХ ПРИЙМАЛИ УЧАСТЬ ЧЛЕНИ КОЛЕКТИВУ НАУКОВОЇ ШКОЛИ 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(2019 – 2023 </a:t>
            </a:r>
            <a:r>
              <a:rPr lang="ru-RU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рр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НДР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загальний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фонд: </a:t>
            </a:r>
            <a:r>
              <a:rPr lang="ru-RU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(№19БФ015-03, №22БФ015-03)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НДР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спеціальний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фонд (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гранти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НФДУ,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білатеральні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міжнародні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гранти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</a:rPr>
              <a:t>тощо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ru-RU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(0119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U101608)</a:t>
            </a: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uk-UA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8034" y="1962271"/>
            <a:ext cx="6373904" cy="21544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 ВАГОМІ РЕЗУЛЬТАТИ ЗА ОСТАННІ 5 РОКІВ:</a:t>
            </a: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розробка теорії та методів розв’язування задач оптимального керування лінійними та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квазілійними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системами із сингулярним керуванням, машинним навчанням та аналізом даних: доведено існування узагальнених </a:t>
            </a:r>
            <a:r>
              <a:rPr lang="uk-UA" sz="1400" dirty="0" err="1">
                <a:latin typeface="Arial" panose="020B0604020202020204" pitchFamily="34" charset="0"/>
                <a:cs typeface="Arial" panose="020B0604020202020204" pitchFamily="34" charset="0"/>
              </a:rPr>
              <a:t>розв’язків</a:t>
            </a: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квазілінійних рівнянь із сингулярним керуванням, розроблений новий прямо-двоїстий алгоритм для дворівневих задач опуклого програмування із квадратичними функціями, а також нові методи пошуку точок переходу у часових рядах.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5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796" y="593725"/>
            <a:ext cx="900113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508" y="1625779"/>
            <a:ext cx="9160941" cy="1350963"/>
          </a:xfrm>
          <a:solidFill>
            <a:schemeClr val="bg1">
              <a:lumMod val="95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 варіаційних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нерівностей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та задач про рівновагу на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многовидах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та в геодезичних просторах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- розробка алгоритмів для варіаційних </a:t>
            </a:r>
            <a:r>
              <a:rPr lang="uk-UA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нерівностей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 та задач про рівновагу з лінійною швидкістю збіжності; 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- розвивати методи моделювання на основі теорії гомогенізації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варіаційних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нерівностей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рівнянь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b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- подальший розвиток методів статистичного аналізу даних за допомогою непараметричних методів. </a:t>
            </a: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>
          <a:xfrm>
            <a:off x="0" y="2976742"/>
            <a:ext cx="9133862" cy="19973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marL="0" indent="0" algn="just">
              <a:buFont typeface="Arial" charset="0"/>
              <a:buNone/>
            </a:pPr>
            <a:r>
              <a:rPr lang="uk-UA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СТРАТЕГІЯ ПОПУЛЯРИЗАЦІЇ НАУКОВОЇ ШКОЛИ: </a:t>
            </a:r>
            <a:r>
              <a:rPr lang="uk-UA" sz="1200" i="1" dirty="0">
                <a:solidFill>
                  <a:srgbClr val="002060"/>
                </a:solidFill>
                <a:latin typeface="Arial" charset="0"/>
                <a:cs typeface="Arial" charset="0"/>
              </a:rPr>
              <a:t>(публікаційна активність, підвищення індексу цитувань, співпраця з міжнародними партнерами _ вітчизняні та міжнародні </a:t>
            </a:r>
            <a:r>
              <a:rPr lang="uk-UA" sz="1200" i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проєкти</a:t>
            </a:r>
            <a:r>
              <a:rPr lang="uk-UA" sz="1200" i="1" dirty="0">
                <a:solidFill>
                  <a:srgbClr val="002060"/>
                </a:solidFill>
                <a:latin typeface="Arial" charset="0"/>
                <a:cs typeface="Arial" charset="0"/>
              </a:rPr>
              <a:t>, угоди, гранти, обмін досвідом, створення інтернет платформ)</a:t>
            </a:r>
          </a:p>
          <a:p>
            <a:pPr algn="just">
              <a:buFontTx/>
              <a:buChar char="-"/>
            </a:pPr>
            <a:r>
              <a:rPr lang="uk-UA" sz="1400" dirty="0">
                <a:latin typeface="Arial" charset="0"/>
                <a:cs typeface="Arial" charset="0"/>
              </a:rPr>
              <a:t>продовжують співпрацю з науковими школами в США, Канаді, Австралії, Німеччині та інших країнах</a:t>
            </a:r>
            <a:r>
              <a:rPr lang="en-US" sz="1400" dirty="0">
                <a:latin typeface="Arial" charset="0"/>
                <a:cs typeface="Arial" charset="0"/>
              </a:rPr>
              <a:t>;</a:t>
            </a:r>
            <a:r>
              <a:rPr lang="uk-UA" sz="1400" dirty="0">
                <a:latin typeface="Arial" charset="0"/>
                <a:cs typeface="Arial" charset="0"/>
              </a:rPr>
              <a:t> </a:t>
            </a:r>
          </a:p>
          <a:p>
            <a:pPr marL="0" indent="0" algn="just">
              <a:buNone/>
            </a:pPr>
            <a:r>
              <a:rPr lang="uk-UA" sz="1400" dirty="0">
                <a:latin typeface="Arial" charset="0"/>
                <a:cs typeface="Arial" charset="0"/>
              </a:rPr>
              <a:t>- постійно підвищують публікаційну активність. Свідченням цього є чисельні монографії та статті, що видані провідними світовими видавництвами (</a:t>
            </a:r>
            <a:r>
              <a:rPr lang="en-US" sz="1400" dirty="0">
                <a:latin typeface="Arial" charset="0"/>
                <a:cs typeface="Arial" charset="0"/>
              </a:rPr>
              <a:t>Springer, Kluwer, Nova Publisher, Taylor &amp; Francis) </a:t>
            </a:r>
            <a:r>
              <a:rPr lang="uk-UA" sz="1400" dirty="0">
                <a:latin typeface="Arial" charset="0"/>
                <a:cs typeface="Arial" charset="0"/>
              </a:rPr>
              <a:t>та науковими журналами. На теперішній час індекс цитування більше 100, загальна кількість публікацій в </a:t>
            </a:r>
            <a:r>
              <a:rPr lang="en-US" sz="1400" dirty="0">
                <a:latin typeface="Arial" charset="0"/>
                <a:cs typeface="Arial" charset="0"/>
              </a:rPr>
              <a:t>Scopus </a:t>
            </a:r>
            <a:r>
              <a:rPr lang="uk-UA" sz="1400" dirty="0">
                <a:latin typeface="Arial" charset="0"/>
                <a:cs typeface="Arial" charset="0"/>
              </a:rPr>
              <a:t>більше 500. </a:t>
            </a:r>
          </a:p>
          <a:p>
            <a:pPr marL="0" indent="0" algn="just">
              <a:buNone/>
            </a:pPr>
            <a:endParaRPr lang="uk-UA" sz="1400" i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uk-UA" sz="1200" i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uk-UA" sz="1200" i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uk-UA" sz="14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83350" y="6284913"/>
            <a:ext cx="2057400" cy="365125"/>
          </a:xfrm>
        </p:spPr>
        <p:txBody>
          <a:bodyPr/>
          <a:lstStyle/>
          <a:p>
            <a:pPr>
              <a:defRPr/>
            </a:pPr>
            <a:fld id="{7BE5CBCD-9835-48A9-9FA7-2A68D62CCFFB}" type="slidenum">
              <a:rPr lang="uk-UA"/>
              <a:pPr>
                <a:defRPr/>
              </a:pPr>
              <a:t>5</a:t>
            </a:fld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425450"/>
            <a:ext cx="9144000" cy="12618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ПЕРСПЕКТИВИ РОЗВИТКУ НА НАСТУПНІ 5 РОКІВ: </a:t>
            </a:r>
            <a:b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1" name="Прямоугольник 8"/>
          <p:cNvSpPr>
            <a:spLocks noChangeArrowheads="1"/>
          </p:cNvSpPr>
          <p:nvPr/>
        </p:nvSpPr>
        <p:spPr bwMode="auto">
          <a:xfrm>
            <a:off x="0" y="4974130"/>
            <a:ext cx="9133862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uk-UA" sz="1600" b="1" dirty="0">
                <a:solidFill>
                  <a:srgbClr val="C00000"/>
                </a:solidFill>
              </a:rPr>
              <a:t>ЗАЛУЧЕННЯ МОЛОДИХ ВЧЕНИХ</a:t>
            </a:r>
            <a:r>
              <a:rPr lang="en-US" sz="1600" b="1" dirty="0">
                <a:solidFill>
                  <a:srgbClr val="C00000"/>
                </a:solidFill>
              </a:rPr>
              <a:t>:</a:t>
            </a:r>
            <a:r>
              <a:rPr lang="uk-UA" sz="1600" b="1" dirty="0">
                <a:solidFill>
                  <a:srgbClr val="C00000"/>
                </a:solidFill>
              </a:rPr>
              <a:t> </a:t>
            </a:r>
            <a:r>
              <a:rPr lang="en-US" sz="1200" i="1" dirty="0">
                <a:solidFill>
                  <a:srgbClr val="002060"/>
                </a:solidFill>
              </a:rPr>
              <a:t>(</a:t>
            </a:r>
            <a:r>
              <a:rPr lang="uk-UA" sz="1200" i="1" dirty="0">
                <a:solidFill>
                  <a:srgbClr val="002060"/>
                </a:solidFill>
              </a:rPr>
              <a:t>виконання  магістерських, кандидатських, докторських дисертацій, стажування, обмін досвідом, стипендіальні програми)</a:t>
            </a:r>
          </a:p>
          <a:p>
            <a:pPr algn="just"/>
            <a:endParaRPr lang="uk-UA" sz="1200" i="1" dirty="0">
              <a:solidFill>
                <a:srgbClr val="002060"/>
              </a:solidFill>
            </a:endParaRPr>
          </a:p>
          <a:p>
            <a:pPr algn="just"/>
            <a:r>
              <a:rPr lang="ru-RU" sz="1400" dirty="0"/>
              <a:t>- </a:t>
            </a:r>
            <a:r>
              <a:rPr lang="uk-UA" sz="1400" dirty="0"/>
              <a:t>заохочування</a:t>
            </a:r>
            <a:r>
              <a:rPr lang="ru-RU" sz="1400" dirty="0"/>
              <a:t> </a:t>
            </a:r>
            <a:r>
              <a:rPr lang="uk-UA" sz="1400" dirty="0"/>
              <a:t>молодих</a:t>
            </a:r>
            <a:r>
              <a:rPr lang="ru-RU" sz="1400" dirty="0"/>
              <a:t> </a:t>
            </a:r>
            <a:r>
              <a:rPr lang="uk-UA" sz="1400" dirty="0"/>
              <a:t>вчених</a:t>
            </a:r>
            <a:r>
              <a:rPr lang="ru-RU" sz="1400" dirty="0"/>
              <a:t> до </a:t>
            </a:r>
            <a:r>
              <a:rPr lang="uk-UA" sz="1400" dirty="0"/>
              <a:t>виконання</a:t>
            </a:r>
            <a:r>
              <a:rPr lang="ru-RU" sz="1400" dirty="0"/>
              <a:t> </a:t>
            </a:r>
            <a:r>
              <a:rPr lang="uk-UA" sz="1400" dirty="0"/>
              <a:t>наукових</a:t>
            </a:r>
            <a:r>
              <a:rPr lang="ru-RU" sz="1400" dirty="0"/>
              <a:t> </a:t>
            </a:r>
            <a:r>
              <a:rPr lang="ru-RU" sz="1400" dirty="0" err="1"/>
              <a:t>проєктів</a:t>
            </a:r>
            <a:r>
              <a:rPr lang="ru-RU" sz="1400" dirty="0"/>
              <a:t> та </a:t>
            </a:r>
            <a:r>
              <a:rPr lang="uk-UA" sz="1400" dirty="0"/>
              <a:t>захисту</a:t>
            </a:r>
            <a:r>
              <a:rPr lang="ru-RU" sz="1400" dirty="0"/>
              <a:t> </a:t>
            </a:r>
            <a:r>
              <a:rPr lang="uk-UA" sz="1400" dirty="0"/>
              <a:t>дисертацій</a:t>
            </a:r>
            <a:r>
              <a:rPr lang="ru-RU" sz="1400" dirty="0"/>
              <a:t>, </a:t>
            </a:r>
            <a:r>
              <a:rPr lang="uk-UA" sz="1400" dirty="0"/>
              <a:t>написання</a:t>
            </a:r>
            <a:r>
              <a:rPr lang="ru-RU" sz="1400" dirty="0"/>
              <a:t> </a:t>
            </a:r>
            <a:r>
              <a:rPr lang="uk-UA" sz="1400" dirty="0"/>
              <a:t>курсових</a:t>
            </a:r>
            <a:r>
              <a:rPr lang="ru-RU" sz="1400" dirty="0"/>
              <a:t>, </a:t>
            </a:r>
            <a:r>
              <a:rPr lang="uk-UA" sz="1400" dirty="0"/>
              <a:t>магістерських</a:t>
            </a:r>
            <a:r>
              <a:rPr lang="ru-RU" sz="1400" dirty="0"/>
              <a:t> </a:t>
            </a:r>
            <a:r>
              <a:rPr lang="uk-UA" sz="1400" dirty="0"/>
              <a:t>робіт</a:t>
            </a:r>
            <a:r>
              <a:rPr lang="ru-RU" sz="1400" dirty="0"/>
              <a:t>;</a:t>
            </a:r>
          </a:p>
          <a:p>
            <a:pPr algn="just"/>
            <a:r>
              <a:rPr lang="ru-RU" sz="1400" dirty="0"/>
              <a:t>- </a:t>
            </a:r>
            <a:r>
              <a:rPr lang="uk-UA" sz="1400" dirty="0"/>
              <a:t>залучення</a:t>
            </a:r>
            <a:r>
              <a:rPr lang="ru-RU" sz="1400" dirty="0"/>
              <a:t> до </a:t>
            </a:r>
            <a:r>
              <a:rPr lang="uk-UA" sz="1400" dirty="0"/>
              <a:t>участі</a:t>
            </a:r>
            <a:r>
              <a:rPr lang="ru-RU" sz="1400" dirty="0"/>
              <a:t> в </a:t>
            </a:r>
            <a:r>
              <a:rPr lang="uk-UA" sz="1400" dirty="0"/>
              <a:t>вітчизняних</a:t>
            </a:r>
            <a:r>
              <a:rPr lang="ru-RU" sz="1400" dirty="0"/>
              <a:t> та </a:t>
            </a:r>
            <a:r>
              <a:rPr lang="uk-UA" sz="1400" dirty="0"/>
              <a:t>міжнародних</a:t>
            </a:r>
            <a:r>
              <a:rPr lang="ru-RU" sz="1400" dirty="0"/>
              <a:t> </a:t>
            </a:r>
            <a:r>
              <a:rPr lang="uk-UA" sz="1400" dirty="0"/>
              <a:t>наукових</a:t>
            </a:r>
            <a:r>
              <a:rPr lang="ru-RU" sz="1400" dirty="0"/>
              <a:t> та </a:t>
            </a:r>
            <a:r>
              <a:rPr lang="uk-UA" sz="1400" dirty="0"/>
              <a:t>стипендіальних</a:t>
            </a:r>
            <a:r>
              <a:rPr lang="ru-RU" sz="1400" dirty="0"/>
              <a:t> </a:t>
            </a:r>
            <a:r>
              <a:rPr lang="uk-UA" sz="1400" dirty="0"/>
              <a:t>програмах</a:t>
            </a:r>
            <a:r>
              <a:rPr lang="ru-RU" sz="1400" dirty="0"/>
              <a:t>, стартапах, форумах, </a:t>
            </a:r>
            <a:r>
              <a:rPr lang="uk-UA" sz="1400" dirty="0"/>
              <a:t>конференціях</a:t>
            </a:r>
            <a:r>
              <a:rPr lang="ru-RU" sz="1400" dirty="0"/>
              <a:t>, конкурсах та </a:t>
            </a:r>
            <a:r>
              <a:rPr lang="uk-UA" sz="1400" dirty="0"/>
              <a:t>олімпіадах</a:t>
            </a:r>
            <a:r>
              <a:rPr lang="ru-RU" sz="1400" dirty="0"/>
              <a:t> </a:t>
            </a:r>
            <a:r>
              <a:rPr lang="uk-UA" sz="1400" dirty="0"/>
              <a:t>студентів</a:t>
            </a:r>
            <a:r>
              <a:rPr lang="ru-RU" sz="1400" dirty="0"/>
              <a:t>, </a:t>
            </a:r>
            <a:r>
              <a:rPr lang="uk-UA" sz="1400" dirty="0"/>
              <a:t>аспірантів</a:t>
            </a:r>
            <a:r>
              <a:rPr lang="ru-RU" sz="1400" dirty="0"/>
              <a:t>, </a:t>
            </a:r>
            <a:r>
              <a:rPr lang="uk-UA" sz="1400" dirty="0"/>
              <a:t>молодих</a:t>
            </a:r>
            <a:r>
              <a:rPr lang="ru-RU" sz="1400" dirty="0"/>
              <a:t> </a:t>
            </a:r>
            <a:r>
              <a:rPr lang="uk-UA" sz="1400" dirty="0"/>
              <a:t>вчених</a:t>
            </a:r>
            <a:r>
              <a:rPr lang="ru-RU" sz="1400" dirty="0"/>
              <a:t>.</a:t>
            </a:r>
          </a:p>
        </p:txBody>
      </p:sp>
      <p:pic>
        <p:nvPicPr>
          <p:cNvPr id="19462" name="Рисунок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898" y="604134"/>
            <a:ext cx="868362" cy="84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D7823A3-9B02-40ED-A8D9-4CB67057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2D5B31-0080-4A44-B165-5F94E9E48752}" type="slidenum">
              <a:rPr lang="uk-UA" smtClean="0"/>
              <a:pPr>
                <a:defRPr/>
              </a:pPr>
              <a:t>6</a:t>
            </a:fld>
            <a:endParaRPr lang="uk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823FBD-3C06-4898-A5B5-741B2412C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2" y="1714351"/>
            <a:ext cx="4572396" cy="342929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CBCCF8-1671-4191-8ED8-3726289B9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669"/>
            <a:ext cx="9144000" cy="6857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740EF9-896D-4EBB-B9E4-9D6AD6AB5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61" y="4354147"/>
            <a:ext cx="1579001" cy="157900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098DB7-5096-403D-9CB2-48884AA066A0}"/>
              </a:ext>
            </a:extLst>
          </p:cNvPr>
          <p:cNvSpPr/>
          <p:nvPr/>
        </p:nvSpPr>
        <p:spPr>
          <a:xfrm>
            <a:off x="2404249" y="5225122"/>
            <a:ext cx="65619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chemeClr val="bg1">
                    <a:lumMod val="95000"/>
                  </a:schemeClr>
                </a:solidFill>
              </a:rPr>
              <a:t>Київський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</a:schemeClr>
                </a:solidFill>
              </a:rPr>
              <a:t>національний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</a:schemeClr>
                </a:solidFill>
              </a:rPr>
              <a:t>університет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bg1">
                    <a:lumMod val="95000"/>
                  </a:schemeClr>
                </a:solidFill>
              </a:rPr>
              <a:t>імені</a:t>
            </a: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 Тараса Шевченка, 2024</a:t>
            </a:r>
          </a:p>
        </p:txBody>
      </p:sp>
    </p:spTree>
    <p:extLst>
      <p:ext uri="{BB962C8B-B14F-4D97-AF65-F5344CB8AC3E}">
        <p14:creationId xmlns:p14="http://schemas.microsoft.com/office/powerpoint/2010/main" val="4214407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2994</TotalTime>
  <Words>672</Words>
  <Application>Microsoft Office PowerPoint</Application>
  <PresentationFormat>Экран (4:3)</PresentationFormat>
  <Paragraphs>121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inherit</vt:lpstr>
      <vt:lpstr>Open Sans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  ОСНОВНІ ПРІОРИТЕТНІ ТЕМАТИЧНІ НАПРЯМКИ ДЛЯ НАУКОВОЇ ШКОЛИ: - дослідження варіаційних нерівностей та задач про рівновагу на многовидах та в геодезичних просторах;  - розробка алгоритмів для варіаційних нерівностей та задач про рівновагу з лінійною швидкістю збіжності;  - розвивати методи моделювання на основі теорії гомогенізації для варіаційних нерівностей і рівнянь;  - подальший розвиток методів статистичного аналізу даних за допомогою непараметричних методів. 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347</cp:revision>
  <dcterms:created xsi:type="dcterms:W3CDTF">2022-09-25T15:53:18Z</dcterms:created>
  <dcterms:modified xsi:type="dcterms:W3CDTF">2024-05-10T11:51:44Z</dcterms:modified>
</cp:coreProperties>
</file>