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46" r:id="rId2"/>
    <p:sldId id="400" r:id="rId3"/>
    <p:sldId id="442" r:id="rId4"/>
    <p:sldId id="444" r:id="rId5"/>
    <p:sldId id="44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0" autoAdjust="0"/>
    <p:restoredTop sz="96374" autoAdjust="0"/>
  </p:normalViewPr>
  <p:slideViewPr>
    <p:cSldViewPr snapToGrid="0">
      <p:cViewPr varScale="1">
        <p:scale>
          <a:sx n="107" d="100"/>
          <a:sy n="107" d="100"/>
        </p:scale>
        <p:origin x="18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30.06.2025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30.06.2025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s://iht.knu.ua/kafedri/kafedra-supramolekuljarnoi-himii-2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C5C39F-247A-4C41-B7D8-FCA081D02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33005" y="4814306"/>
            <a:ext cx="9295271" cy="216354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«БІОМОЛЕКУЛЯРНА ЕЛЕКТРОНІКА»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1B4237-1D25-47E8-986E-FAD97284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23032C80-2DFC-4B04-9591-A989918A9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70738"/>
            <a:ext cx="494347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hlinkClick r:id="rId2"/>
              </a:rPr>
              <a:t>  </a:t>
            </a:r>
            <a:endParaRPr kumimoji="0" lang="uk-UA" altLang="uk-UA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E12B8AD-CC2D-4655-A7D8-1D032FADD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838" y="0"/>
            <a:ext cx="4504502" cy="212533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A55807A-F8FB-44ED-AA88-FA76A3ECE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650838" cy="2198290"/>
          </a:xfrm>
          <a:prstGeom prst="rect">
            <a:avLst/>
          </a:prstGeom>
        </p:spPr>
      </p:pic>
      <p:sp>
        <p:nvSpPr>
          <p:cNvPr id="1035" name="Прямоугольник 1034">
            <a:extLst>
              <a:ext uri="{FF2B5EF4-FFF2-40B4-BE49-F238E27FC236}">
                <a16:creationId xmlns:a16="http://schemas.microsoft.com/office/drawing/2014/main" id="{FDB6D0EA-5F6E-4C5B-BFD0-45BF7300AA70}"/>
              </a:ext>
            </a:extLst>
          </p:cNvPr>
          <p:cNvSpPr/>
          <p:nvPr/>
        </p:nvSpPr>
        <p:spPr>
          <a:xfrm>
            <a:off x="0" y="2095012"/>
            <a:ext cx="9180252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НАВЧАЛЬНО-НАУКОВИЙ </a:t>
            </a:r>
          </a:p>
          <a:p>
            <a:pPr algn="ctr"/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ІНСТИТУТ ВИСОКИХ ТЕХНОЛОГІЙ</a:t>
            </a:r>
          </a:p>
          <a:p>
            <a:pPr algn="ctr"/>
            <a:endParaRPr lang="uk-UA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9" name="Рисунок 1038">
            <a:extLst>
              <a:ext uri="{FF2B5EF4-FFF2-40B4-BE49-F238E27FC236}">
                <a16:creationId xmlns:a16="http://schemas.microsoft.com/office/drawing/2014/main" id="{C4AE20F9-1D23-4165-B004-ABDAD5450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26" y="6052088"/>
            <a:ext cx="778449" cy="669388"/>
          </a:xfrm>
          <a:prstGeom prst="rect">
            <a:avLst/>
          </a:prstGeom>
        </p:spPr>
      </p:pic>
      <p:pic>
        <p:nvPicPr>
          <p:cNvPr id="1047" name="Рисунок 1046">
            <a:extLst>
              <a:ext uri="{FF2B5EF4-FFF2-40B4-BE49-F238E27FC236}">
                <a16:creationId xmlns:a16="http://schemas.microsoft.com/office/drawing/2014/main" id="{ACECBBDD-942E-4540-8DF4-2388385C10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767" y="2268269"/>
            <a:ext cx="861118" cy="758980"/>
          </a:xfrm>
          <a:prstGeom prst="rect">
            <a:avLst/>
          </a:prstGeom>
        </p:spPr>
      </p:pic>
      <p:pic>
        <p:nvPicPr>
          <p:cNvPr id="1049" name="Рисунок 1048">
            <a:extLst>
              <a:ext uri="{FF2B5EF4-FFF2-40B4-BE49-F238E27FC236}">
                <a16:creationId xmlns:a16="http://schemas.microsoft.com/office/drawing/2014/main" id="{D8018693-55D3-4609-BC7E-EA89F0CB8F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1768" y="3470131"/>
            <a:ext cx="3004773" cy="1801283"/>
          </a:xfrm>
          <a:prstGeom prst="rect">
            <a:avLst/>
          </a:prstGeom>
        </p:spPr>
      </p:pic>
      <p:pic>
        <p:nvPicPr>
          <p:cNvPr id="1051" name="Рисунок 1050">
            <a:extLst>
              <a:ext uri="{FF2B5EF4-FFF2-40B4-BE49-F238E27FC236}">
                <a16:creationId xmlns:a16="http://schemas.microsoft.com/office/drawing/2014/main" id="{DCACDF3E-C007-4B60-AEC8-5136DFA355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5534" y="3697179"/>
            <a:ext cx="3267739" cy="1835055"/>
          </a:xfrm>
          <a:prstGeom prst="rect">
            <a:avLst/>
          </a:prstGeom>
        </p:spPr>
      </p:pic>
      <p:pic>
        <p:nvPicPr>
          <p:cNvPr id="1052" name="Рисунок 1051">
            <a:extLst>
              <a:ext uri="{FF2B5EF4-FFF2-40B4-BE49-F238E27FC236}">
                <a16:creationId xmlns:a16="http://schemas.microsoft.com/office/drawing/2014/main" id="{8CCB3B31-29C9-4248-B203-D9E9D68CC3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993" y="3209311"/>
            <a:ext cx="2889754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7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-1" y="1454832"/>
            <a:ext cx="9144000" cy="50937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НАПРЯМКИ НАУКОВИХ ДОСЛІДЖЕНЬ: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вивчення фізико-хімічних процесів в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біомембранах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застосування фізичних та електрохімічних методів в дослідженні складних біофізичних систем;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впливу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наночастинок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різної природи на властивості мембран з метою покращання аналітичних характеристик сенсорних систем та розробці новітніх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біоматеріалів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розробка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наноструктурованих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мембран на основі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наночастинок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розробка концептуальних засад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мультипараметричного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сенсорного визначення низькомолекулярних метаболітів для ранньої діагностики захворювань;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можливостей раціонального дизайну аналогів активних центрів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біомакромолекул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у структурі полімерів-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біоміметиків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із застосуванням методів комп’ютерного моделювання.</a:t>
            </a:r>
          </a:p>
          <a:p>
            <a:pPr algn="just"/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325C8E-140B-4206-A245-1D318E8E58EE}"/>
              </a:ext>
            </a:extLst>
          </p:cNvPr>
          <p:cNvSpPr/>
          <p:nvPr/>
        </p:nvSpPr>
        <p:spPr>
          <a:xfrm>
            <a:off x="0" y="5361432"/>
            <a:ext cx="1366085" cy="120780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4B550A-4CFA-42F2-8FAA-924BC29B3987}"/>
              </a:ext>
            </a:extLst>
          </p:cNvPr>
          <p:cNvSpPr txBox="1"/>
          <p:nvPr/>
        </p:nvSpPr>
        <p:spPr>
          <a:xfrm>
            <a:off x="36267" y="5371295"/>
            <a:ext cx="1073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50" dirty="0">
                <a:latin typeface="Arial" panose="020B0604020202020204" pitchFamily="34" charset="0"/>
                <a:cs typeface="Arial" panose="020B0604020202020204" pitchFamily="34" charset="0"/>
              </a:rPr>
              <a:t>Детальніше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940"/>
            <a:ext cx="9144000" cy="116475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25" y="523625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505" y="901589"/>
            <a:ext cx="3145467" cy="59974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99D254C-CC3F-4A62-B6CD-5AABDD3E6593}"/>
              </a:ext>
            </a:extLst>
          </p:cNvPr>
          <p:cNvSpPr/>
          <p:nvPr/>
        </p:nvSpPr>
        <p:spPr>
          <a:xfrm>
            <a:off x="342948" y="4874788"/>
            <a:ext cx="26389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13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075F14-B8E5-4076-975C-0AF5D60650C0}"/>
              </a:ext>
            </a:extLst>
          </p:cNvPr>
          <p:cNvSpPr/>
          <p:nvPr/>
        </p:nvSpPr>
        <p:spPr>
          <a:xfrm>
            <a:off x="2921516" y="4341826"/>
            <a:ext cx="3044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КЕРІВНИКИ НАУКОВОЇ ШКОЛИ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ru-RU" sz="13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54DFB39-0F49-49B7-86D7-F05007BE1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9308" y="5361432"/>
            <a:ext cx="1294692" cy="1207809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36267" y="5544233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A958C5-B065-4C86-8336-8FA341AFC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5411" y="3860623"/>
            <a:ext cx="1113897" cy="13392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CBAF21B-41B0-4612-8660-30B9D095241D}"/>
              </a:ext>
            </a:extLst>
          </p:cNvPr>
          <p:cNvSpPr/>
          <p:nvPr/>
        </p:nvSpPr>
        <p:spPr>
          <a:xfrm>
            <a:off x="4651081" y="5273462"/>
            <a:ext cx="3437004" cy="110799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СОЛДАТКІН  </a:t>
            </a:r>
          </a:p>
          <a:p>
            <a:pPr algn="ctr"/>
            <a:r>
              <a:rPr lang="ru-RU" sz="1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Олексій</a:t>
            </a: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Петрович </a:t>
            </a:r>
          </a:p>
          <a:p>
            <a:pPr algn="ctr"/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доктор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біологічних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наук,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професор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кафедри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молекулярної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біотехнології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біоінформатики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академік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НАН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endParaRPr lang="uk-UA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8DF1057-2216-4C41-90AC-9EEE23D55E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333" y="3685289"/>
            <a:ext cx="1425000" cy="15790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6FC9C63-157D-4FDE-9E7C-75A71C1C9C60}"/>
              </a:ext>
            </a:extLst>
          </p:cNvPr>
          <p:cNvSpPr/>
          <p:nvPr/>
        </p:nvSpPr>
        <p:spPr>
          <a:xfrm>
            <a:off x="1309481" y="5273462"/>
            <a:ext cx="2638986" cy="1107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ДЗЯДЕВИЧ </a:t>
            </a:r>
          </a:p>
          <a:p>
            <a:pPr algn="ctr"/>
            <a:r>
              <a:rPr lang="uk-UA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Сергій Вікторович </a:t>
            </a:r>
          </a:p>
          <a:p>
            <a:pPr algn="ctr"/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доктор біологічних наук, </a:t>
            </a:r>
          </a:p>
          <a:p>
            <a:pPr algn="ctr"/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професор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кафедри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молекулярної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біотехнології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біоінформатики</a:t>
            </a:r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uk-UA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член-кореспондент НАН України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0D22C4D-B3B6-4A44-BBEE-A84CE4A965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0086" y="5625211"/>
            <a:ext cx="813195" cy="81319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D273EA-1C61-4278-A595-0483568B43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752" y="5391760"/>
            <a:ext cx="868012" cy="2865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590746-C8B6-4FA8-BEF4-4592DDFD47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948" y="661596"/>
            <a:ext cx="786452" cy="7620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FE3AF5-1904-4D84-965F-ABADD2ADEF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40445" y="661596"/>
            <a:ext cx="813195" cy="8131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2BC125-3862-4670-9A61-FB841AE68B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8150" y="5625211"/>
            <a:ext cx="837765" cy="84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44000" cy="9848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FB538D9-C9A9-4D13-B6AA-D5315D29236E}"/>
              </a:ext>
            </a:extLst>
          </p:cNvPr>
          <p:cNvSpPr/>
          <p:nvPr/>
        </p:nvSpPr>
        <p:spPr>
          <a:xfrm>
            <a:off x="4756556" y="2256775"/>
            <a:ext cx="4387444" cy="43473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Фундаментально-прикладний напрям діяльності у галузі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біосенсорної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технології - створення новітніх аналітичних систем (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та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хемосенсорів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) на основі різноманітних електрохімічних перетворювачів і біологічного матеріалу або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біоміміків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синтетичного походження. Найвагоміші результати отримано в розробленні сенсорів для медичної діагностики, потреб біотехнології, харчової промисловості, охорони довкілля. Дослідження механізмів біосинтезу білків та його регуляція у вищих еукаріот.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72C6DC-3DE4-454F-9EE7-E3FF39854B87}"/>
              </a:ext>
            </a:extLst>
          </p:cNvPr>
          <p:cNvSpPr/>
          <p:nvPr/>
        </p:nvSpPr>
        <p:spPr>
          <a:xfrm>
            <a:off x="7285053" y="3663444"/>
            <a:ext cx="1798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92A6420-F84C-422A-B3A3-D3505C89508F}"/>
              </a:ext>
            </a:extLst>
          </p:cNvPr>
          <p:cNvSpPr/>
          <p:nvPr/>
        </p:nvSpPr>
        <p:spPr>
          <a:xfrm>
            <a:off x="1" y="2256776"/>
            <a:ext cx="4756555" cy="434734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</a:p>
          <a:p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</a:t>
            </a:r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СТРІ́ХА </a:t>
            </a:r>
          </a:p>
          <a:p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</a:t>
            </a:r>
            <a:r>
              <a:rPr lang="uk-UA" sz="1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Віта́лій</a:t>
            </a:r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Іларіо́нович</a:t>
            </a:r>
            <a:endParaRPr lang="uk-UA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(1931- 1999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основі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контактних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багатошарових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структур створив та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дослідив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новий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клас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приладів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біосенсорів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Розвинув теорію реальних контактів, передбачив ряд нових фізичних ефектів: зміну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вольтамперних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характеристик з частотою, слабку залежність ємності від напруги, ділянки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вольтамперних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характеристик з від’ємним опором та інше. Розробив теорію роботи надвисокочастотних приладів з бар’єром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Шотткі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, сонячних елементів на базі контакту метал — напівпровідник і на основі результатів теорій провів оптимізацію параметрів цих приладів.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36D08F4-B0B2-49AF-B1CC-F930071D82FC}"/>
              </a:ext>
            </a:extLst>
          </p:cNvPr>
          <p:cNvSpPr/>
          <p:nvPr/>
        </p:nvSpPr>
        <p:spPr>
          <a:xfrm>
            <a:off x="6950278" y="3197931"/>
            <a:ext cx="1902451" cy="4924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ЄЛЬСЬКА </a:t>
            </a:r>
          </a:p>
          <a:p>
            <a:pPr algn="just"/>
            <a:r>
              <a:rPr lang="uk-UA" sz="1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Ганна Валентинівна 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BE2B859-7537-40D2-AB23-76990BBB4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92" y="2372290"/>
            <a:ext cx="1429059" cy="16996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40850C8-DFBD-44A1-AC52-2CD79174D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023" y="2508070"/>
            <a:ext cx="1147562" cy="14296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A709AB-F7A0-4656-A208-27414310F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92" y="485549"/>
            <a:ext cx="802529" cy="7620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48253C-1CDF-4305-B3F5-9CDEF12D4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337613"/>
            <a:ext cx="9144000" cy="101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" y="444618"/>
            <a:ext cx="9152389" cy="11829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ВІЗИТНА КАРТКА НАУКОВОЇ</a:t>
            </a: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9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«БІОМОЛЕКУЛЯРНА ЕЛЕКТРОНІКА»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НАПРЯМ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БІОЛОГІЯ ТА ОХОРОНА ЗДОРОВ’Я</a:t>
            </a:r>
          </a:p>
          <a:p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48342" y="1736511"/>
            <a:ext cx="30328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0"/>
              </a:spcBef>
            </a:pPr>
            <a:r>
              <a:rPr lang="uk-UA" sz="12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колектив: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осіб</a:t>
            </a:r>
          </a:p>
          <a:p>
            <a:pPr lvl="1">
              <a:spcBef>
                <a:spcPct val="0"/>
              </a:spcBef>
            </a:pPr>
            <a:r>
              <a:rPr lang="uk-UA" sz="12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Кваліфікаційний склад: </a:t>
            </a: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Докторів наук – 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uk-UA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Кандидатів наук –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k-UA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Докторів філософії – 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uk-UA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79B98E0-4D94-48CE-8A6E-A8E446C48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811099"/>
              </p:ext>
            </p:extLst>
          </p:nvPr>
        </p:nvGraphicFramePr>
        <p:xfrm>
          <a:off x="179604" y="2799495"/>
          <a:ext cx="2406841" cy="37241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3806">
                  <a:extLst>
                    <a:ext uri="{9D8B030D-6E8A-4147-A177-3AD203B41FA5}">
                      <a16:colId xmlns:a16="http://schemas.microsoft.com/office/drawing/2014/main" val="2489134777"/>
                    </a:ext>
                  </a:extLst>
                </a:gridCol>
                <a:gridCol w="973035">
                  <a:extLst>
                    <a:ext uri="{9D8B030D-6E8A-4147-A177-3AD203B41FA5}">
                      <a16:colId xmlns:a16="http://schemas.microsoft.com/office/drawing/2014/main" val="2104113695"/>
                    </a:ext>
                  </a:extLst>
                </a:gridCol>
              </a:tblGrid>
              <a:tr h="505998">
                <a:tc>
                  <a:txBody>
                    <a:bodyPr/>
                    <a:lstStyle/>
                    <a:p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Кількість</a:t>
                      </a: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останні </a:t>
                      </a:r>
                      <a:endParaRPr lang="en-US" altLang="uk-UA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років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326562"/>
                  </a:ext>
                </a:extLst>
              </a:tr>
              <a:tr h="344514">
                <a:tc>
                  <a:txBody>
                    <a:bodyPr/>
                    <a:lstStyle/>
                    <a:p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Авторських </a:t>
                      </a:r>
                      <a:r>
                        <a:rPr lang="uk-UA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свідоцтв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563892965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монографій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2895702754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підручників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728994095"/>
                  </a:ext>
                </a:extLst>
              </a:tr>
              <a:tr h="421721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посібників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500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статтей</a:t>
                      </a:r>
                      <a:b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тому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числі</a:t>
                      </a: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5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конференціях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виставках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" y="1177844"/>
            <a:ext cx="7047761" cy="4254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1">
              <a:spcBef>
                <a:spcPct val="0"/>
              </a:spcBef>
            </a:pPr>
            <a:endParaRPr lang="uk-UA" sz="75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6754" y="3630552"/>
            <a:ext cx="6367246" cy="28931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НАУКОВІ ДОСЛІДЖЕННЯ, У ЯКИХ ПРИЙМАЛИ УЧАСТЬ ЧЛЕНИ КОЛЕКТИВУ НАУКОВОЇ ШКОЛИ (2019 – 2023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«Application of functional nanomaterials for creation of biosensor conductometric devices for arginine detection», 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УНТЦ-НАНУ</a:t>
            </a:r>
          </a:p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«Розумна інноваційна система для переробки стічних вод в замкнутому циклі у текстильному виробництві», програма «Горизонт 2020»</a:t>
            </a:r>
          </a:p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Поглибнення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співпраці в галузі новітньої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біомолекулярної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електроніки на основі «розумних»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наноматеріалів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», програма «Горизонт 2020»</a:t>
            </a:r>
          </a:p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Високоселективне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розпізнавання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афлатоксинів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в зернових та кормах з використанням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наноструктурованих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полімерних мембран», програма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CRDF global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особливостей формування сучасних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біоселективних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елементів на основі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наноматеріалів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різної природи для електрохімічних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біосенсорів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та сенсорних масивів із заданими та керованими властивостями», НФД України</a:t>
            </a:r>
          </a:p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«Молекулярно-напівпровідникові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наноструктуровані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електроди для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імпедіометричних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ДНК-сенсорів, НФД України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76754" y="1736511"/>
            <a:ext cx="6375634" cy="17851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 ВАГОМІ РЕЗУЛЬТАТИ ЗА ОСТАННІ 5 РОКІВ:</a:t>
            </a:r>
          </a:p>
          <a:p>
            <a:pPr algn="just"/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Створено низку діючих прототипів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біосенсорів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для: 1) визначення концентрацій основних метаболітів крові людини (медична діагностика); 2) визначення аргініну, формальдегіду (контроль якості фармацевтичних препаратів); 3) визначення основних сахаридів (контроль якості харчових продуктів); 4) визначення глюкози, лактату, етанолу та гліцерину (контроль якості напоїв у виноробстві); 5) визначення фосфорорганічних пестицидів, фенолів, іонів важких металів, стероїдних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глікоалкалоїдів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гіпохлориту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та ін. в харчових продуктах та зразках навколишнього середовища (екологічний моніторинг)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75BB45-DD7B-4117-A2C0-3D48B18AA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4" y="526821"/>
            <a:ext cx="79864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4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8097"/>
            <a:ext cx="9144000" cy="2590001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3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розробка фундаментальних основ створення перетворювачів та відповідних електрохімічних комірок із заданими параметрами для подальшого використання при створенні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мультиензимних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біосенсорів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вивчення можливості модифікації фізичних перетворювачів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біоселективними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матеріалами природного та штучного походження (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моно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ензими та/чи каскади ензиматичних реакцій, полімери-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біоміметики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– аналоги активних центрів біологічних макромолекул) з метою максимального збереження кінетичних характеристик використаного матеріалу та чутливості перетворювачів до продуктів біохімічних реакцій;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розробка лабораторних прототипів електрохімічних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мультиензимних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біосенсорів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на основі природних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біомакромолекул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та штучних селективних матеріалів, що ґрунтуються на оптичній чи електрохімічній реєстрації біохімічних реакцій, та дослідження їхніх робочих характеристик;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оптимізація характеристик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мультиензимних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біосенсорів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для роботи з модельними та реальними зразками.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апробація розроблених експериментальних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біоаналітичних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систем при аналізі реальних зразків.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5" y="4026964"/>
            <a:ext cx="9065626" cy="119461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uk-UA" sz="5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</a:t>
            </a:r>
            <a:r>
              <a:rPr lang="ru-RU" sz="5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en-US" sz="5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5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5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публікаційна активність, підвищення індексу цитувань, співпраця з міжнародними партнерами _ вітчизняні та міжнародні </a:t>
            </a:r>
            <a:r>
              <a:rPr lang="uk-UA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угоди, гранти, обмін досвідом, створення інтернет платформ);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5200" dirty="0">
                <a:latin typeface="Arial" panose="020B0604020202020204" pitchFamily="34" charset="0"/>
                <a:cs typeface="Arial" panose="020B0604020202020204" pitchFamily="34" charset="0"/>
              </a:rPr>
              <a:t>- продовжити активну співпрацю з вітчизняними та міжнародними партнерами, спрямовану на підтримку наукової роботи та створення сприятливих умов для кар'єрної та професійної науково-дослідної діяльності молодих вчених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5200" dirty="0">
                <a:latin typeface="Arial" panose="020B0604020202020204" pitchFamily="34" charset="0"/>
                <a:cs typeface="Arial" panose="020B0604020202020204" pitchFamily="34" charset="0"/>
              </a:rPr>
              <a:t>- активна участь у міжнародних конференція, симпозіумах, форумах тощо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0" y="424767"/>
            <a:ext cx="9144001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ПЕРСПЕКТИВИ РОЗВИТКУ НА НАСТУПНІ 5 РОКІВ: </a:t>
            </a:r>
            <a:br>
              <a:rPr lang="ru-RU" dirty="0">
                <a:solidFill>
                  <a:srgbClr val="002060"/>
                </a:solidFill>
              </a:rPr>
            </a:b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0" y="5189271"/>
            <a:ext cx="896112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 МОЛОДИХ ВЧЕНИХ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виконання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магістерських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кандидатських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докторських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дисертацій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стажування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обмін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досвідом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стипендіальні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програми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uk-UA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лекцій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круглих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столів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тренінгів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молодих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науковців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залученням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вітчизняних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закордонних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вчених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проведення міжнародних та всеукраїнських конференцій здобувачів вищої освіти, конкурсів наукових робіт, стартапів, виставок.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4457B4-CCDC-40FC-A60C-FCC8B9696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74" y="497165"/>
            <a:ext cx="79864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3225</TotalTime>
  <Words>879</Words>
  <Application>Microsoft Office PowerPoint</Application>
  <PresentationFormat>Экран (4:3)</PresentationFormat>
  <Paragraphs>126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inherit</vt:lpstr>
      <vt:lpstr>Open Sans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ОСНОВНІ ПРІОРИТЕТНІ ТЕМАТИЧНІ НАПРЯМКИ ДЛЯ НАУКОВОЇ ШКОЛИ: - розробка фундаментальних основ створення перетворювачів та відповідних електрохімічних комірок із заданими параметрами для подальшого використання при створенні мультиензимних біосенсорів; - вивчення можливості модифікації фізичних перетворювачів біоселективними матеріалами природного та штучного походження (моно ензими та/чи каскади ензиматичних реакцій, полімери-біоміметики – аналоги активних центрів біологічних макромолекул) з метою максимального збереження кінетичних характеристик використаного матеріалу та чутливості перетворювачів до продуктів біохімічних реакцій; - розробка лабораторних прототипів електрохімічних мультиензимних біосенсорів на основі природних біомакромолекул та штучних селективних матеріалів, що ґрунтуються на оптичній чи електрохімічній реєстрації біохімічних реакцій, та дослідження їхніх робочих характеристик; - оптимізація характеристик мультиензимних біосенсорів для роботи з модельними та реальними зразками. - апробація розроблених експериментальних біоаналітичних систем при аналізі реальних зразків.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348</cp:revision>
  <dcterms:created xsi:type="dcterms:W3CDTF">2022-09-25T15:53:18Z</dcterms:created>
  <dcterms:modified xsi:type="dcterms:W3CDTF">2025-06-30T13:21:33Z</dcterms:modified>
</cp:coreProperties>
</file>