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446" r:id="rId2"/>
    <p:sldId id="400" r:id="rId3"/>
    <p:sldId id="442" r:id="rId4"/>
    <p:sldId id="444" r:id="rId5"/>
    <p:sldId id="445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dmila" initials="L" lastIdx="1" clrIdx="0">
    <p:extLst>
      <p:ext uri="{19B8F6BF-5375-455C-9EA6-DF929625EA0E}">
        <p15:presenceInfo xmlns:p15="http://schemas.microsoft.com/office/powerpoint/2012/main" userId="Ludmi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6B5C"/>
    <a:srgbClr val="E7E6E6"/>
    <a:srgbClr val="F1BE3F"/>
    <a:srgbClr val="F17F3F"/>
    <a:srgbClr val="C00000"/>
    <a:srgbClr val="E5E5E5"/>
    <a:srgbClr val="898989"/>
    <a:srgbClr val="FF3300"/>
    <a:srgbClr val="FF9933"/>
    <a:srgbClr val="126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1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6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0F478-CA53-4E23-AC01-6DBCFF3D864D}" type="datetimeFigureOut">
              <a:rPr lang="uk-UA" smtClean="0"/>
              <a:t>25.03.2024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36E80-C68B-4B0A-8119-972B21119F9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319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8E6A-35D3-45DD-AA36-119A6DCFC593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026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9731-CB7F-4E5B-A7A4-6C4A1B31288A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063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25F4-2EB5-4986-A5FB-F141E239C5FD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730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17891-A232-40A2-87E1-973210DF0E27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097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BE21-FC61-4DFB-A20A-A45AAA7D3CCF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008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B62E-EA3B-4491-B8D4-D0F1598785B6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698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7A1F-4852-477C-BD05-747EFCA5BB5A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3530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D648-F697-442F-9AEA-6F1A3CCDC664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90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BDEE-5EE4-45EA-AF25-8DDB8F63FF37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70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CD6D-74BF-4B5B-8871-EBD743D032AC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746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0272-47B1-43EC-A849-A8AB0E1BAA11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932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5106F-FD0A-4E9C-9590-4C7A8AAF2EAA}" type="datetime1">
              <a:rPr lang="uk-UA" smtClean="0"/>
              <a:t>25.03.2024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99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9C5C39F-247A-4C41-B7D8-FCA081D02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520437"/>
            <a:ext cx="9144000" cy="104814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НАУКОВА ШКОЛА МЕХАНІКИ </a:t>
            </a:r>
          </a:p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1B4237-1D25-47E8-986E-FAD972840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1</a:t>
            </a:fld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018D57-B46D-4FC1-B62B-EE94B995F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40291"/>
            <a:ext cx="9143999" cy="387981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778159-F52C-4AB1-87D8-E98E67CFCB6A}"/>
              </a:ext>
            </a:extLst>
          </p:cNvPr>
          <p:cNvSpPr/>
          <p:nvPr/>
        </p:nvSpPr>
        <p:spPr>
          <a:xfrm>
            <a:off x="0" y="4320108"/>
            <a:ext cx="914399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ctr"/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uk-U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МЕХАНІКО-МАТЕМАТИЧНИЙ ФАКУЛЬТЕТ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9867C9E-680A-4457-841D-6FD850143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85" y="4456999"/>
            <a:ext cx="945849" cy="92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74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2</a:t>
            </a:fld>
            <a:endParaRPr lang="uk-UA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6B50671-5B39-4DB8-B72F-B752E38C4446}"/>
              </a:ext>
            </a:extLst>
          </p:cNvPr>
          <p:cNvSpPr/>
          <p:nvPr/>
        </p:nvSpPr>
        <p:spPr>
          <a:xfrm>
            <a:off x="0" y="1423916"/>
            <a:ext cx="9144000" cy="24468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НАПРЯМИ НАУКОВИХ ДОСЛІДЖЕНЬ: </a:t>
            </a:r>
          </a:p>
          <a:p>
            <a:pPr marL="285750" indent="-285750" algn="just">
              <a:buFontTx/>
              <a:buChar char="-"/>
            </a:pP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технічна механіка, небесна механіка, теорія пружності; </a:t>
            </a:r>
          </a:p>
          <a:p>
            <a:pPr marL="285750" indent="-285750" algn="just">
              <a:buFontTx/>
              <a:buChar char="-"/>
            </a:pP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дослідження проблеми статичного контактного стискання пружних тіл при особливих умовах початкового дотикання їх недеформованих поверхонь, що виходять за межі теорії </a:t>
            </a:r>
            <a:r>
              <a:rPr lang="uk-UA" sz="1500" dirty="0" err="1">
                <a:latin typeface="Arial" panose="020B0604020202020204" pitchFamily="34" charset="0"/>
                <a:cs typeface="Arial" panose="020B0604020202020204" pitchFamily="34" charset="0"/>
              </a:rPr>
              <a:t>Г.Герца</a:t>
            </a: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створення загальної польової теорії п’єзоефекту в керамічних матеріалах, </a:t>
            </a:r>
            <a:r>
              <a:rPr lang="uk-UA" sz="1500" dirty="0" err="1">
                <a:latin typeface="Arial" panose="020B0604020202020204" pitchFamily="34" charset="0"/>
                <a:cs typeface="Arial" panose="020B0604020202020204" pitchFamily="34" charset="0"/>
              </a:rPr>
              <a:t>вихорова</a:t>
            </a: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 динаміка, теорія змішування, акустика твердого тіла; </a:t>
            </a:r>
          </a:p>
          <a:p>
            <a:pPr marL="285750" indent="-285750" algn="just">
              <a:buFontTx/>
              <a:buChar char="-"/>
            </a:pP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вивчення </a:t>
            </a:r>
            <a:r>
              <a:rPr lang="uk-UA" sz="1500" dirty="0" err="1">
                <a:latin typeface="Arial" panose="020B0604020202020204" pitchFamily="34" charset="0"/>
                <a:cs typeface="Arial" panose="020B0604020202020204" pitchFamily="34" charset="0"/>
              </a:rPr>
              <a:t>термомеханіки</a:t>
            </a: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uk-UA" sz="1500" dirty="0" err="1">
                <a:latin typeface="Arial" panose="020B0604020202020204" pitchFamily="34" charset="0"/>
                <a:cs typeface="Arial" panose="020B0604020202020204" pitchFamily="34" charset="0"/>
              </a:rPr>
              <a:t>термоелектромеханіки</a:t>
            </a: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 фізично нелінійних тіл.</a:t>
            </a:r>
          </a:p>
          <a:p>
            <a:pPr marL="285750" indent="-285750" algn="just">
              <a:buFontTx/>
              <a:buChar char="-"/>
            </a:pP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інноваційні розробки математичних моделей динамічних процесів в енергетичних і транспортних системах, орієнтованих на розробку інженерних, комп’ютерно орієнтованих </a:t>
            </a:r>
            <a:r>
              <a:rPr lang="uk-UA" sz="1500" dirty="0" err="1">
                <a:latin typeface="Arial" panose="020B0604020202020204" pitchFamily="34" charset="0"/>
                <a:cs typeface="Arial" panose="020B0604020202020204" pitchFamily="34" charset="0"/>
              </a:rPr>
              <a:t>методик</a:t>
            </a:r>
            <a:r>
              <a:rPr lang="uk-UA" sz="1500" dirty="0">
                <a:latin typeface="Arial" panose="020B0604020202020204" pitchFamily="34" charset="0"/>
                <a:cs typeface="Arial" panose="020B0604020202020204" pitchFamily="34" charset="0"/>
              </a:rPr>
              <a:t> моделювання для запобігання небажаних явищ, аварійних режимів. 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5325C8E-140B-4206-A245-1D318E8E58EE}"/>
              </a:ext>
            </a:extLst>
          </p:cNvPr>
          <p:cNvSpPr/>
          <p:nvPr/>
        </p:nvSpPr>
        <p:spPr>
          <a:xfrm>
            <a:off x="3076560" y="5167810"/>
            <a:ext cx="1333549" cy="138493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4B550A-4CFA-42F2-8FAA-924BC29B3987}"/>
              </a:ext>
            </a:extLst>
          </p:cNvPr>
          <p:cNvSpPr txBox="1"/>
          <p:nvPr/>
        </p:nvSpPr>
        <p:spPr>
          <a:xfrm>
            <a:off x="3127898" y="5222746"/>
            <a:ext cx="1224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>
                <a:latin typeface="Arial" panose="020B0604020202020204" pitchFamily="34" charset="0"/>
                <a:cs typeface="Arial" panose="020B0604020202020204" pitchFamily="34" charset="0"/>
              </a:rPr>
              <a:t>Детальніше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10EDA7-C5CD-4246-86CE-08833C3ED712}"/>
              </a:ext>
            </a:extLst>
          </p:cNvPr>
          <p:cNvSpPr/>
          <p:nvPr/>
        </p:nvSpPr>
        <p:spPr>
          <a:xfrm>
            <a:off x="4391281" y="12922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/>
          </a:p>
          <a:p>
            <a:r>
              <a:rPr lang="uk-UA"/>
              <a:t>       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82B3CC-023D-47D1-BAE5-BAD5C0D2200E}"/>
              </a:ext>
            </a:extLst>
          </p:cNvPr>
          <p:cNvSpPr/>
          <p:nvPr/>
        </p:nvSpPr>
        <p:spPr>
          <a:xfrm>
            <a:off x="666505" y="9122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81045D-8F01-46A0-83CD-A6D179CE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940"/>
            <a:ext cx="9144000" cy="102298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6909042-3796-4862-8031-C74CCD463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425" y="523625"/>
            <a:ext cx="5169856" cy="54259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EF74ABC-8DA0-4245-97C4-E43DB94C9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976" y="680501"/>
            <a:ext cx="3145467" cy="5997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840214-9A03-414A-A253-EE5C4E89E2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54" y="3708827"/>
            <a:ext cx="1451119" cy="14589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99D254C-CC3F-4A62-B6CD-5AABDD3E6593}"/>
              </a:ext>
            </a:extLst>
          </p:cNvPr>
          <p:cNvSpPr/>
          <p:nvPr/>
        </p:nvSpPr>
        <p:spPr>
          <a:xfrm>
            <a:off x="342948" y="4874788"/>
            <a:ext cx="2638986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ЖУК </a:t>
            </a:r>
          </a:p>
          <a:p>
            <a:pPr algn="ctr"/>
            <a:r>
              <a:rPr lang="uk-UA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Ярослав Олександрович</a:t>
            </a:r>
            <a:r>
              <a:rPr lang="uk-UA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uk-UA" sz="1500"/>
              <a:t> </a:t>
            </a:r>
          </a:p>
          <a:p>
            <a:pPr algn="ctr"/>
            <a:r>
              <a:rPr lang="uk-UA" sz="1300"/>
              <a:t>доктор фізико-математичних наук, професор, член-кореспондент</a:t>
            </a:r>
          </a:p>
          <a:p>
            <a:pPr algn="ctr"/>
            <a:r>
              <a:rPr lang="uk-UA" sz="1300"/>
              <a:t> НАН України, завідувач кафедри теоретичної та прикладної механіки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5075F14-B8E5-4076-975C-0AF5D60650C0}"/>
              </a:ext>
            </a:extLst>
          </p:cNvPr>
          <p:cNvSpPr/>
          <p:nvPr/>
        </p:nvSpPr>
        <p:spPr>
          <a:xfrm>
            <a:off x="2603435" y="4253191"/>
            <a:ext cx="32900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КЕРІВНИКИ НАУКОВОЇ ШКОЛИ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4DE9241-1A9D-4A54-AFD5-D498667FCF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8655" y="3755626"/>
            <a:ext cx="1451120" cy="16504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C1CE2DF-5D08-460B-A4BC-91C839F6E8E7}"/>
              </a:ext>
            </a:extLst>
          </p:cNvPr>
          <p:cNvSpPr/>
          <p:nvPr/>
        </p:nvSpPr>
        <p:spPr>
          <a:xfrm>
            <a:off x="4443649" y="5038267"/>
            <a:ext cx="314925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ГРІНЧЕНКО </a:t>
            </a:r>
          </a:p>
          <a:p>
            <a:pPr algn="ctr"/>
            <a:r>
              <a:rPr lang="uk-UA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Віктор Тимофійович</a:t>
            </a:r>
            <a:r>
              <a:rPr lang="uk-UA" sz="1300"/>
              <a:t>, </a:t>
            </a:r>
          </a:p>
          <a:p>
            <a:pPr algn="ctr"/>
            <a:r>
              <a:rPr lang="uk-UA" sz="1300"/>
              <a:t>доктор фізико-математичних наук, професор, академік НАН України, </a:t>
            </a:r>
          </a:p>
          <a:p>
            <a:pPr algn="ctr"/>
            <a:r>
              <a:rPr lang="uk-UA" sz="1300"/>
              <a:t>радник при дирекції </a:t>
            </a:r>
          </a:p>
          <a:p>
            <a:pPr algn="ctr"/>
            <a:r>
              <a:rPr lang="uk-UA" sz="1300"/>
              <a:t>Інституту гідромеханіки НАН України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54DFB39-0F49-49B7-86D7-F05007BE1C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0522" y="5167810"/>
            <a:ext cx="1280339" cy="1384938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7BE36C0-D260-4803-A9D5-E7FA22390BE7}"/>
              </a:ext>
            </a:extLst>
          </p:cNvPr>
          <p:cNvSpPr/>
          <p:nvPr/>
        </p:nvSpPr>
        <p:spPr>
          <a:xfrm>
            <a:off x="7788093" y="5257917"/>
            <a:ext cx="10281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>
                <a:latin typeface="Arial" panose="020B0604020202020204" pitchFamily="34" charset="0"/>
                <a:cs typeface="Arial" panose="020B0604020202020204" pitchFamily="34" charset="0"/>
              </a:rPr>
              <a:t>Детальніше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D8E9C0B-0B0F-4668-B564-B384FB80AD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9110" y="541016"/>
            <a:ext cx="850611" cy="85061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C8BEB52-ABF5-46F7-93D1-35F4306478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21314" y="5530414"/>
            <a:ext cx="898646" cy="89864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23A995-37B6-44A4-9C79-B84B73C77D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9775" y="5545689"/>
            <a:ext cx="867397" cy="8467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D1A1DB-BBE9-4AE5-AE85-4EA491EA08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69206" y="3243056"/>
            <a:ext cx="3005588" cy="371888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3771EA-26D0-4408-BA8A-54EB28AA48F8}"/>
              </a:ext>
            </a:extLst>
          </p:cNvPr>
          <p:cNvSpPr/>
          <p:nvPr/>
        </p:nvSpPr>
        <p:spPr>
          <a:xfrm>
            <a:off x="146645" y="4956445"/>
            <a:ext cx="30067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/>
              <a:t> </a:t>
            </a:r>
            <a:endParaRPr lang="uk-U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B4AA07-406E-474F-A286-09D23B6E1C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8558" y="523625"/>
            <a:ext cx="850612" cy="85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4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3</a:t>
            </a:fld>
            <a:endParaRPr lang="uk-UA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9CEF9F-1FF6-4000-B39B-3565889E6D0C}"/>
              </a:ext>
            </a:extLst>
          </p:cNvPr>
          <p:cNvSpPr/>
          <p:nvPr/>
        </p:nvSpPr>
        <p:spPr>
          <a:xfrm>
            <a:off x="0" y="386467"/>
            <a:ext cx="9144000" cy="12926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sz="2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КОНЦЕПЦІЯ ЗАСНОВНИКІВ НАУКОВОЇ ШКОЛИ</a:t>
            </a:r>
          </a:p>
          <a:p>
            <a:pPr algn="ctr"/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uk-UA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FB538D9-C9A9-4D13-B6AA-D5315D29236E}"/>
              </a:ext>
            </a:extLst>
          </p:cNvPr>
          <p:cNvSpPr/>
          <p:nvPr/>
        </p:nvSpPr>
        <p:spPr>
          <a:xfrm>
            <a:off x="1667798" y="1980307"/>
            <a:ext cx="5618623" cy="28931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Їх наукові інтереси стосувалися</a:t>
            </a:r>
            <a:r>
              <a:rPr lang="uk-UA" sz="1400" dirty="0">
                <a:solidFill>
                  <a:srgbClr val="404040"/>
                </a:solidFill>
                <a:latin typeface="Fira Sans Condensed"/>
              </a:rPr>
              <a:t>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досліджень з проблем механіки </a:t>
            </a:r>
            <a:r>
              <a:rPr lang="uk-UA" sz="14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проблеми небесної та аналітичної механіки, динаміки твердого тіла, інтегрування рівнянь динаміки, вивчення основ теорії руху системи матеріальних точок з нестаціонарними неутримуючими в’язями, загальної теорії відносного руху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одержання канонічних рівнянь відносного руху системи для загального випадку, коли в’язі нестаціонарні, застосування їх до розрахунку гідравлічних машин, чим заклали основи неперервної традиції школи – практичного застосування теоретичних результатів. Проводилися дослідження в галузі асимптотичних методів нелінійної механіки, якісних методів теорії диференціальних рівнянь, вивчення динаміки коливних процесів у нелінійних системах, дослідження у галузі векторного аналізу.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BDC8B8-99F2-44C4-B765-C891EA284ED6}"/>
              </a:ext>
            </a:extLst>
          </p:cNvPr>
          <p:cNvSpPr/>
          <p:nvPr/>
        </p:nvSpPr>
        <p:spPr>
          <a:xfrm>
            <a:off x="184557" y="4201955"/>
            <a:ext cx="43874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EF211AF-09AC-4D76-BCED-9C1D1F979E92}"/>
              </a:ext>
            </a:extLst>
          </p:cNvPr>
          <p:cNvSpPr/>
          <p:nvPr/>
        </p:nvSpPr>
        <p:spPr>
          <a:xfrm>
            <a:off x="-61933" y="3583354"/>
            <a:ext cx="187913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ВОРОНЕЦЬ </a:t>
            </a:r>
          </a:p>
          <a:p>
            <a:pPr algn="ctr"/>
            <a:r>
              <a:rPr lang="uk-UA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Петро Васильович</a:t>
            </a:r>
          </a:p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(1871 – 1923</a:t>
            </a:r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endParaRPr lang="uk-UA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31A29F5-5053-4438-AF79-4EC39B30F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63" y="2163587"/>
            <a:ext cx="1186343" cy="14854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E0252D-10BF-4109-B10C-E12B0F25B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534" y="2126839"/>
            <a:ext cx="1179003" cy="15589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72C6DC-3DE4-454F-9EE7-E3FF39854B87}"/>
              </a:ext>
            </a:extLst>
          </p:cNvPr>
          <p:cNvSpPr/>
          <p:nvPr/>
        </p:nvSpPr>
        <p:spPr>
          <a:xfrm>
            <a:off x="7285053" y="3663444"/>
            <a:ext cx="1798918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МИТРОПОЛЬСЬКИЙ </a:t>
            </a:r>
          </a:p>
          <a:p>
            <a:pPr algn="ctr"/>
            <a:r>
              <a:rPr lang="uk-UA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Юрій Олексійович</a:t>
            </a:r>
          </a:p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(1916 - 2008) </a:t>
            </a:r>
            <a:endParaRPr lang="uk-UA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776CE3A-4C21-4598-BBCF-24F70EC2E9FB}"/>
              </a:ext>
            </a:extLst>
          </p:cNvPr>
          <p:cNvSpPr/>
          <p:nvPr/>
        </p:nvSpPr>
        <p:spPr>
          <a:xfrm>
            <a:off x="0" y="1457087"/>
            <a:ext cx="9143999" cy="523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УКРАЇНСЬКУ ІСТОРІЮ РОЗВИТКУ ГАЛУЗІ ТЕОРЕТИЧНОЇ ТА ПРИКЛАДНОЇ МЕХАНІКИ ВНЕСЛИ ВАГОМИЙ ВКЛАД УКРАЇНСЬКИЙ ВЧЕНІ – ВИПУСКНИКИ ТА ВИКЛАДАЧІ УНІВЕРСИТЕТУ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ECA78E-F8D0-445D-8C12-BDACEE525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6107" y="4718580"/>
            <a:ext cx="1418678" cy="16377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92A6420-F84C-422A-B3A3-D3505C89508F}"/>
              </a:ext>
            </a:extLst>
          </p:cNvPr>
          <p:cNvSpPr/>
          <p:nvPr/>
        </p:nvSpPr>
        <p:spPr>
          <a:xfrm>
            <a:off x="30174" y="4889420"/>
            <a:ext cx="3005179" cy="16004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Вивчення основ теорії пружності, опору матеріалів, теорії стійкості, прикладної математики. </a:t>
            </a:r>
          </a:p>
          <a:p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Розробка наближених методів розв'язання задач теорії пружності.</a:t>
            </a:r>
          </a:p>
          <a:p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8270550-D840-4A83-857C-2D809F081E03}"/>
              </a:ext>
            </a:extLst>
          </p:cNvPr>
          <p:cNvSpPr/>
          <p:nvPr/>
        </p:nvSpPr>
        <p:spPr>
          <a:xfrm>
            <a:off x="2790807" y="6113798"/>
            <a:ext cx="3281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ДИННИК Олександр Миколайович</a:t>
            </a:r>
          </a:p>
          <a:p>
            <a:pPr algn="ctr"/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(1876 -1950)</a:t>
            </a:r>
            <a:endParaRPr lang="uk-UA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CC5D416-3DA2-4E23-865D-6980581BA2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463" y="469783"/>
            <a:ext cx="848051" cy="843615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2592F3D-0314-49BD-BB83-45766254E77C}"/>
              </a:ext>
            </a:extLst>
          </p:cNvPr>
          <p:cNvSpPr/>
          <p:nvPr/>
        </p:nvSpPr>
        <p:spPr>
          <a:xfrm>
            <a:off x="-1594568" y="5681720"/>
            <a:ext cx="1346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36D08F4-B0B2-49AF-B1CC-F930071D82FC}"/>
              </a:ext>
            </a:extLst>
          </p:cNvPr>
          <p:cNvSpPr/>
          <p:nvPr/>
        </p:nvSpPr>
        <p:spPr>
          <a:xfrm>
            <a:off x="5832620" y="4871095"/>
            <a:ext cx="3281206" cy="16004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Працював у галузі дослідження гірничого тиску арок, шахтних підйомних канатів, стійкості стрижнів пластин, оболонок, стрижневих систем та інших елементів споруд, теорії коливань, теорії пружності анізотропного середовища. </a:t>
            </a:r>
          </a:p>
        </p:txBody>
      </p:sp>
    </p:spTree>
    <p:extLst>
      <p:ext uri="{BB962C8B-B14F-4D97-AF65-F5344CB8AC3E}">
        <p14:creationId xmlns:p14="http://schemas.microsoft.com/office/powerpoint/2010/main" val="3176351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44617"/>
            <a:ext cx="9152388" cy="139257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3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ВІЗИТНА КАРТКА НАУКОВОЇ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ШКОЛИ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ru-RU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«НАУКОВА ШКОЛА МЕХАНІКИ»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НАУКОВИЙ НАПРЯМ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МАТЕМАТИЧНІ НАУКИ ТА ПРИРОДНИЧІ НАУКИ</a:t>
            </a:r>
          </a:p>
          <a:p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335560" y="1900847"/>
            <a:ext cx="27683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0"/>
              </a:spcBef>
            </a:pPr>
            <a:r>
              <a:rPr lang="uk-UA" sz="1200" b="1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Науковий колектив: </a:t>
            </a:r>
            <a:r>
              <a:rPr lang="uk-UA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осіб</a:t>
            </a:r>
          </a:p>
          <a:p>
            <a:pPr lvl="1">
              <a:spcBef>
                <a:spcPct val="0"/>
              </a:spcBef>
            </a:pPr>
            <a:r>
              <a:rPr lang="uk-UA" sz="1200" b="1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Кваліфікаційний склад: </a:t>
            </a:r>
          </a:p>
          <a:p>
            <a:pPr lvl="1">
              <a:spcBef>
                <a:spcPct val="0"/>
              </a:spcBef>
            </a:pPr>
            <a:r>
              <a:rPr lang="uk-UA" sz="12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Докторів наук – </a:t>
            </a:r>
            <a:r>
              <a:rPr lang="uk-UA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  <a:p>
            <a:pPr lvl="1">
              <a:spcBef>
                <a:spcPct val="0"/>
              </a:spcBef>
            </a:pPr>
            <a:r>
              <a:rPr lang="uk-UA" sz="12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Кандидатів наук – </a:t>
            </a:r>
            <a:r>
              <a:rPr lang="uk-UA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  <a:p>
            <a:pPr lvl="1">
              <a:spcBef>
                <a:spcPct val="0"/>
              </a:spcBef>
            </a:pPr>
            <a:r>
              <a:rPr lang="uk-UA" sz="12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Докторів філософії – </a:t>
            </a:r>
            <a:r>
              <a:rPr lang="uk-UA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lvl="1">
              <a:spcBef>
                <a:spcPct val="0"/>
              </a:spcBef>
            </a:pPr>
            <a:r>
              <a:rPr lang="uk-UA" sz="12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Залучення магістрів – </a:t>
            </a:r>
            <a:r>
              <a:rPr lang="uk-UA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79B98E0-4D94-48CE-8A6E-A8E446C48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394660"/>
              </p:ext>
            </p:extLst>
          </p:nvPr>
        </p:nvGraphicFramePr>
        <p:xfrm>
          <a:off x="136062" y="3122959"/>
          <a:ext cx="2231472" cy="33873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9335">
                  <a:extLst>
                    <a:ext uri="{9D8B030D-6E8A-4147-A177-3AD203B41FA5}">
                      <a16:colId xmlns:a16="http://schemas.microsoft.com/office/drawing/2014/main" val="2489134777"/>
                    </a:ext>
                  </a:extLst>
                </a:gridCol>
                <a:gridCol w="902137">
                  <a:extLst>
                    <a:ext uri="{9D8B030D-6E8A-4147-A177-3AD203B41FA5}">
                      <a16:colId xmlns:a16="http://schemas.microsoft.com/office/drawing/2014/main" val="2104113695"/>
                    </a:ext>
                  </a:extLst>
                </a:gridCol>
              </a:tblGrid>
              <a:tr h="505998">
                <a:tc>
                  <a:txBody>
                    <a:bodyPr/>
                    <a:lstStyle/>
                    <a:p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Кількість</a:t>
                      </a:r>
                    </a:p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останні 5 років</a:t>
                      </a: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326562"/>
                  </a:ext>
                </a:extLst>
              </a:tr>
              <a:tr h="344514">
                <a:tc>
                  <a:txBody>
                    <a:bodyPr/>
                    <a:lstStyle/>
                    <a:p>
                      <a:r>
                        <a:rPr lang="uk-UA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Авторських </a:t>
                      </a:r>
                      <a:r>
                        <a:rPr lang="uk-UA" sz="105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свідоцтв</a:t>
                      </a:r>
                      <a:endParaRPr lang="ru-RU" sz="105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563892965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r>
                        <a:rPr lang="uk-UA" altLang="uk-UA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монографій</a:t>
                      </a:r>
                      <a:endParaRPr lang="ru-RU" sz="105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2895702754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r>
                        <a:rPr lang="uk-UA" altLang="uk-UA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підручників</a:t>
                      </a: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728994095"/>
                  </a:ext>
                </a:extLst>
              </a:tr>
              <a:tr h="421721">
                <a:tc>
                  <a:txBody>
                    <a:bodyPr/>
                    <a:lstStyle/>
                    <a:p>
                      <a:r>
                        <a:rPr lang="ru-RU" sz="105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посібників</a:t>
                      </a:r>
                      <a:r>
                        <a:rPr lang="ru-RU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500">
                <a:tc>
                  <a:txBody>
                    <a:bodyPr/>
                    <a:lstStyle/>
                    <a:p>
                      <a:r>
                        <a:rPr lang="ru-RU" sz="105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статтей</a:t>
                      </a:r>
                      <a:br>
                        <a:rPr lang="en-US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uk-UA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</a:t>
                      </a:r>
                      <a:r>
                        <a:rPr lang="ru-RU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тому </a:t>
                      </a:r>
                      <a:r>
                        <a:rPr lang="ru-RU" sz="105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числі</a:t>
                      </a:r>
                      <a:r>
                        <a:rPr lang="uk-UA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ru-RU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Scopus</a:t>
                      </a:r>
                      <a:endParaRPr lang="ru-RU" sz="105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WOS</a:t>
                      </a:r>
                      <a:endParaRPr lang="ru-RU" sz="105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500"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Участь у </a:t>
                      </a:r>
                      <a:r>
                        <a:rPr lang="ru-RU" sz="105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конференціях</a:t>
                      </a:r>
                      <a:endParaRPr lang="ru-RU" sz="105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33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Участь у </a:t>
                      </a:r>
                      <a:r>
                        <a:rPr lang="ru-RU" sz="105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виставках</a:t>
                      </a:r>
                      <a:endParaRPr lang="ru-RU" sz="105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3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4294" marR="64294" marT="32147" marB="32147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" y="1177844"/>
            <a:ext cx="7047761" cy="4254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1">
              <a:spcBef>
                <a:spcPct val="0"/>
              </a:spcBef>
            </a:pPr>
            <a:endParaRPr lang="uk-UA" sz="75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28190" y="4617464"/>
            <a:ext cx="6399029" cy="18928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uk-UA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НАУКОВІ ДОСЛІДЖЕННЯ, У ЯКИХ ПРИЙМАЛИ УЧАСТЬ ЧЛЕНИ КОЛЕКТИВУ НАУКОВОЇ ШКОЛИ </a:t>
            </a:r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(2019 – 2023 </a:t>
            </a:r>
            <a:r>
              <a:rPr lang="ru-RU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рр</a:t>
            </a:r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endParaRPr lang="ru-RU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НДР </a:t>
            </a:r>
            <a:r>
              <a:rPr lang="ru-RU" sz="13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загальний</a:t>
            </a: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фонд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(18БП038-01, 22БП038-02 )</a:t>
            </a:r>
          </a:p>
          <a:p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НДР </a:t>
            </a:r>
            <a:r>
              <a:rPr lang="ru-RU" sz="13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спеціальний</a:t>
            </a:r>
            <a:r>
              <a: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фонд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гранти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НФДУ,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білатеральні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міжнародні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гранти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тощо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ru-RU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(НФДУ 2020.02/0112, УНТЦ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P590,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УНТЦ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P695)</a:t>
            </a:r>
          </a:p>
          <a:p>
            <a:endParaRPr lang="uk-UA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39887" y="1921068"/>
            <a:ext cx="6375634" cy="25545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НАЙБІЛЬШ ВАГОМІ РЕЗУЛЬТАТИ ЗА ОСТАННІ 5 РОКІВ:</a:t>
            </a:r>
          </a:p>
          <a:p>
            <a:pPr algn="just"/>
            <a:endParaRPr lang="uk-UA" sz="5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 розробка теорії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енергоперетворення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в деформованих п'єзокерамічних тілах; </a:t>
            </a:r>
          </a:p>
          <a:p>
            <a:pPr algn="just"/>
            <a:endParaRPr lang="uk-UA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 відкриття явища дисперсії пружних хвиль в тілах, що перебувають в обертовому русі; </a:t>
            </a:r>
          </a:p>
          <a:p>
            <a:pPr algn="just"/>
            <a:endParaRPr lang="uk-UA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 розв’язання зв'язаних задач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термоелектромеханіки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при циклічному, зокрема, гармонічному навантаженні;</a:t>
            </a:r>
          </a:p>
          <a:p>
            <a:pPr algn="just"/>
            <a:endParaRPr lang="uk-UA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 дослідження дії акустичної радіаційної сили на тверді та рідкі частинки, що знаходяться в необмеженому,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напівобмеженому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рідкому середовищі або в порожнині, заповненій рідиною.</a:t>
            </a:r>
            <a:endParaRPr lang="uk-UA" sz="1200" dirty="0">
              <a:solidFill>
                <a:srgbClr val="131C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23DDEA-744D-4E56-9325-3C5FF91E1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153" y="567050"/>
            <a:ext cx="880697" cy="85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41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E0093-8AEF-40D2-A8F8-72FC64DB1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367783"/>
            <a:ext cx="9144001" cy="2172043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ПРІОРИТЕТНІ ТЕМАТИЧНІ НАПРЯМКИ ДЛЯ НАУКОВОЇ ШКОЛИ</a:t>
            </a: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uk-UA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9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розробка математичних методів розв'язання векторних крайових задач механіки спряжених полів та їх застосування до розрахунку динамічних характеристик мікрохвильових двигунів та хвильових гіроскопів; 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- поширення розроблених математичних методів на розв’язання контактних задач теорії пружності; 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- розв’язання комплексу задач зв’язаної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термомеханіки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, задач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наномеханіки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нанокомпозитів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- оборонна тематика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47B76-1E0C-4562-9CE0-35928D072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78" y="3492715"/>
            <a:ext cx="9110444" cy="1847849"/>
          </a:xfrm>
          <a:solidFill>
            <a:schemeClr val="bg1">
              <a:lumMod val="95000"/>
            </a:schemeClr>
          </a:solidFill>
        </p:spPr>
        <p:txBody>
          <a:bodyPr>
            <a:normAutofit fontScale="4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СТРАТЕГІЯ ПОПУЛЯРИЗАЦІЇ НАУКОВОЇ ШКОЛИ: </a:t>
            </a:r>
            <a:r>
              <a:rPr lang="uk-UA" sz="3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публікаційна активність, підвищення індексу цитувань, співпраця з міжнародними партнерами _ вітчизняні та міжнародні </a:t>
            </a:r>
            <a:r>
              <a:rPr lang="uk-UA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uk-UA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угоди, гранти, обмін досвідом, створення інтернет платформ</a:t>
            </a:r>
            <a:r>
              <a:rPr lang="uk-UA" sz="2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uk-UA" sz="23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збільшення публікаційної активності у журналах, що індексуються в науко-метричних базах </a:t>
            </a:r>
            <a:r>
              <a:rPr lang="en-US" sz="3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Scopus </a:t>
            </a:r>
            <a:r>
              <a:rPr lang="uk-UA" sz="3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та </a:t>
            </a:r>
            <a:r>
              <a:rPr lang="en-US" sz="3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Web of Science, </a:t>
            </a:r>
            <a:r>
              <a:rPr lang="uk-UA" sz="3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підвищення індексу цитувань</a:t>
            </a:r>
            <a:r>
              <a:rPr lang="en-US" sz="3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r>
              <a:rPr lang="uk-UA" sz="3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9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- </a:t>
            </a:r>
            <a:r>
              <a:rPr lang="uk-UA" sz="3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продовження співпраці з міжнародними партнерами та розширення можливостей стажування у країнах співдружності, виконання співпроєктів</a:t>
            </a:r>
            <a:r>
              <a:rPr lang="en-US" sz="3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uk-UA" sz="33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9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- </a:t>
            </a:r>
            <a:r>
              <a:rPr lang="uk-UA" sz="3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активізувати участь у вітчизняних та міжнародних грантах, конгресах, конференціях та симпозіумах тощо</a:t>
            </a:r>
            <a:r>
              <a:rPr lang="en-US" sz="3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uk-UA" sz="33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залучення  членів наукової школи до співпраці з НАН Україною та іншими школам.</a:t>
            </a:r>
          </a:p>
          <a:p>
            <a:pPr marL="0" indent="0" algn="just">
              <a:buNone/>
            </a:pPr>
            <a:endParaRPr lang="uk-UA" sz="15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CB3312-416A-4606-B87A-30C6D2AF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117" y="6285252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5</a:t>
            </a:fld>
            <a:endParaRPr lang="uk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9DA72A-715F-44C0-9AA5-EF39DA7E8350}"/>
              </a:ext>
            </a:extLst>
          </p:cNvPr>
          <p:cNvSpPr/>
          <p:nvPr/>
        </p:nvSpPr>
        <p:spPr>
          <a:xfrm>
            <a:off x="-2" y="427837"/>
            <a:ext cx="9144001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ПЕРСПЕКТИВИ РОЗВИТКУ НА НАСТУПНІ 5 РОКІВ: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8ABCB4-9E51-4E03-99DC-B80317F2E451}"/>
              </a:ext>
            </a:extLst>
          </p:cNvPr>
          <p:cNvSpPr/>
          <p:nvPr/>
        </p:nvSpPr>
        <p:spPr>
          <a:xfrm>
            <a:off x="16778" y="5293453"/>
            <a:ext cx="9110444" cy="1286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ЗАЛУЧЕННЯ МОЛОДИХ ВЧЕНИХ</a:t>
            </a:r>
            <a:r>
              <a:rPr lang="en-US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виконання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магістерських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кандидатських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докторських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дисертацій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стажування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обмін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досвідом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стипендіальні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програми</a:t>
            </a:r>
            <a:r>
              <a:rPr lang="ru-RU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ru-RU" sz="8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залучення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молодих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вчених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до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виконання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наукових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проєктів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та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захисту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дисертацій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написання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курсових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магістерських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робіт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 </a:t>
            </a:r>
          </a:p>
          <a:p>
            <a:pPr algn="just">
              <a:lnSpc>
                <a:spcPct val="70000"/>
              </a:lnSpc>
              <a:spcBef>
                <a:spcPts val="1000"/>
              </a:spcBef>
            </a:pPr>
            <a:r>
              <a:rPr lang="uk-UA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-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сприяти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участі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молодих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вчених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в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організації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і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проведенні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факультетських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і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університетських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наукових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заходів</a:t>
            </a:r>
            <a:r>
              <a:rPr lang="ru-RU" sz="13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6AA8B7-8AC1-4227-9305-22993D3F8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88" y="591217"/>
            <a:ext cx="885884" cy="87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08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2847</TotalTime>
  <Words>816</Words>
  <Application>Microsoft Office PowerPoint</Application>
  <PresentationFormat>Экран (4:3)</PresentationFormat>
  <Paragraphs>107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Fira Sans Condensed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ОСНОВНІ ПРІОРИТЕТНІ ТЕМАТИЧНІ НАПРЯМКИ ДЛЯ НАУКОВОЇ ШКОЛИ:  - розробка математичних методів розв'язання векторних крайових задач механіки спряжених полів та їх застосування до розрахунку динамічних характеристик мікрохвильових двигунів та хвильових гіроскопів;   - поширення розроблених математичних методів на розв’язання контактних задач теорії пружності;   - розв’язання комплексу задач зв’язаної термомеханіки, задач наномеханіки, нанокомпозитів  - оборонна тематика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Maobuff</dc:creator>
  <cp:lastModifiedBy>Ludmila</cp:lastModifiedBy>
  <cp:revision>321</cp:revision>
  <dcterms:created xsi:type="dcterms:W3CDTF">2022-09-25T15:53:18Z</dcterms:created>
  <dcterms:modified xsi:type="dcterms:W3CDTF">2024-03-25T14:05:41Z</dcterms:modified>
</cp:coreProperties>
</file>