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444" r:id="rId3"/>
    <p:sldId id="442" r:id="rId4"/>
    <p:sldId id="441" r:id="rId5"/>
    <p:sldId id="303"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317B"/>
    <a:srgbClr val="4D1EA2"/>
    <a:srgbClr val="A92F17"/>
    <a:srgbClr val="C00000"/>
    <a:srgbClr val="E7E6E6"/>
    <a:srgbClr val="F1BE3F"/>
    <a:srgbClr val="F17F3F"/>
    <a:srgbClr val="E5E5E5"/>
    <a:srgbClr val="89898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10" autoAdjust="0"/>
    <p:restoredTop sz="94660"/>
  </p:normalViewPr>
  <p:slideViewPr>
    <p:cSldViewPr snapToGrid="0">
      <p:cViewPr varScale="1">
        <p:scale>
          <a:sx n="114" d="100"/>
          <a:sy n="114" d="100"/>
        </p:scale>
        <p:origin x="16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0F478-CA53-4E23-AC01-6DBCFF3D864D}" type="datetimeFigureOut">
              <a:rPr lang="uk-UA" smtClean="0"/>
              <a:t>07.08.2026</a:t>
            </a:fld>
            <a:endParaRPr lang="uk-UA"/>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36E80-C68B-4B0A-8119-972B21119F90}" type="slidenum">
              <a:rPr lang="uk-UA" smtClean="0"/>
              <a:t>‹#›</a:t>
            </a:fld>
            <a:endParaRPr lang="uk-UA"/>
          </a:p>
        </p:txBody>
      </p:sp>
    </p:spTree>
    <p:extLst>
      <p:ext uri="{BB962C8B-B14F-4D97-AF65-F5344CB8AC3E}">
        <p14:creationId xmlns:p14="http://schemas.microsoft.com/office/powerpoint/2010/main" val="1913199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3698E6A-35D3-45DD-AA36-119A6DCFC593}" type="datetime1">
              <a:rPr lang="uk-UA" smtClean="0"/>
              <a:t>07.08.2026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3990265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8A49731-CB7F-4E5B-A7A4-6C4A1B31288A}" type="datetime1">
              <a:rPr lang="uk-UA" smtClean="0"/>
              <a:t>07.08.2026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128063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3A25F4-2EB5-4986-A5FB-F141E239C5FD}" type="datetime1">
              <a:rPr lang="uk-UA" smtClean="0"/>
              <a:t>07.08.2026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74730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D217891-A232-40A2-87E1-973210DF0E27}" type="datetime1">
              <a:rPr lang="uk-UA" smtClean="0"/>
              <a:t>07.08.2026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800976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881BE21-FC61-4DFB-A20A-A45AAA7D3CCF}" type="datetime1">
              <a:rPr lang="uk-UA" smtClean="0"/>
              <a:t>07.08.2026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000082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323B62E-EA3B-4491-B8D4-D0F1598785B6}" type="datetime1">
              <a:rPr lang="uk-UA" smtClean="0"/>
              <a:t>07.08.2026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8769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47A1F-4852-477C-BD05-747EFCA5BB5A}" type="datetime1">
              <a:rPr lang="uk-UA" smtClean="0"/>
              <a:t>07.08.2026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33530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A84D648-F697-442F-9AEA-6F1A3CCDC664}" type="datetime1">
              <a:rPr lang="uk-UA" smtClean="0"/>
              <a:t>07.08.2026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424908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F4FBDEE-5EE4-45EA-AF25-8DDB8F63FF37}" type="datetime1">
              <a:rPr lang="uk-UA" smtClean="0"/>
              <a:t>07.08.2026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6703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81CD6D-74BF-4B5B-8871-EBD743D032AC}" type="datetime1">
              <a:rPr lang="uk-UA" smtClean="0"/>
              <a:t>07.08.2026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2787465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96E0272-47B1-43EC-A849-A8AB0E1BAA11}" type="datetime1">
              <a:rPr lang="uk-UA" smtClean="0"/>
              <a:t>07.08.2026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a:p>
        </p:txBody>
      </p:sp>
    </p:spTree>
    <p:extLst>
      <p:ext uri="{BB962C8B-B14F-4D97-AF65-F5344CB8AC3E}">
        <p14:creationId xmlns:p14="http://schemas.microsoft.com/office/powerpoint/2010/main" val="14932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5106F-FD0A-4E9C-9590-4C7A8AAF2EAA}" type="datetime1">
              <a:rPr lang="uk-UA" smtClean="0"/>
              <a:t>07.08.2026</a:t>
            </a:fld>
            <a:endParaRPr lang="uk-U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C3504-0248-4A90-9C84-D816A820ED96}" type="slidenum">
              <a:rPr lang="uk-UA" smtClean="0"/>
              <a:t>‹#›</a:t>
            </a:fld>
            <a:endParaRPr lang="uk-UA"/>
          </a:p>
        </p:txBody>
      </p:sp>
    </p:spTree>
    <p:extLst>
      <p:ext uri="{BB962C8B-B14F-4D97-AF65-F5344CB8AC3E}">
        <p14:creationId xmlns:p14="http://schemas.microsoft.com/office/powerpoint/2010/main" val="4159965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0;p13" descr="D:\Maks\BrandBook_KNU\Presentation\Корпус_панорама.jpg"/>
          <p:cNvPicPr preferRelativeResize="0"/>
          <p:nvPr/>
        </p:nvPicPr>
        <p:blipFill rotWithShape="1">
          <a:blip r:embed="rId2">
            <a:alphaModFix/>
          </a:blip>
          <a:srcRect/>
          <a:stretch/>
        </p:blipFill>
        <p:spPr>
          <a:xfrm>
            <a:off x="0" y="553673"/>
            <a:ext cx="9148040" cy="4051883"/>
          </a:xfrm>
          <a:prstGeom prst="rect">
            <a:avLst/>
          </a:prstGeom>
          <a:noFill/>
          <a:ln>
            <a:noFill/>
          </a:ln>
        </p:spPr>
      </p:pic>
      <p:sp>
        <p:nvSpPr>
          <p:cNvPr id="2" name="Номер слайда 1"/>
          <p:cNvSpPr>
            <a:spLocks noGrp="1"/>
          </p:cNvSpPr>
          <p:nvPr>
            <p:ph type="sldNum" sz="quarter" idx="12"/>
          </p:nvPr>
        </p:nvSpPr>
        <p:spPr>
          <a:xfrm>
            <a:off x="7018123" y="6503436"/>
            <a:ext cx="2057400" cy="365125"/>
          </a:xfrm>
        </p:spPr>
        <p:txBody>
          <a:bodyPr/>
          <a:lstStyle/>
          <a:p>
            <a:fld id="{23BC3504-0248-4A90-9C84-D816A820ED96}" type="slidenum">
              <a:rPr lang="uk-UA" smtClean="0"/>
              <a:t>1</a:t>
            </a:fld>
            <a:endParaRPr lang="uk-UA" dirty="0"/>
          </a:p>
        </p:txBody>
      </p:sp>
      <p:sp>
        <p:nvSpPr>
          <p:cNvPr id="4" name="Title 1">
            <a:extLst>
              <a:ext uri="{FF2B5EF4-FFF2-40B4-BE49-F238E27FC236}">
                <a16:creationId xmlns:a16="http://schemas.microsoft.com/office/drawing/2014/main" id="{520E7753-CF0A-B885-2F30-B90B563435FB}"/>
              </a:ext>
            </a:extLst>
          </p:cNvPr>
          <p:cNvSpPr>
            <a:spLocks noGrp="1"/>
          </p:cNvSpPr>
          <p:nvPr>
            <p:ph type="ctrTitle"/>
          </p:nvPr>
        </p:nvSpPr>
        <p:spPr>
          <a:xfrm>
            <a:off x="578841" y="4226062"/>
            <a:ext cx="7829026" cy="1579000"/>
          </a:xfrm>
        </p:spPr>
        <p:txBody>
          <a:bodyPr>
            <a:normAutofit fontScale="90000"/>
          </a:bodyPr>
          <a:lstStyle/>
          <a:p>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endParaRPr lang="aa-ET" sz="2000" dirty="0">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712839CB-DEF3-E67A-52FB-791ED86A4C0F}"/>
              </a:ext>
            </a:extLst>
          </p:cNvPr>
          <p:cNvSpPr>
            <a:spLocks noGrp="1"/>
          </p:cNvSpPr>
          <p:nvPr>
            <p:ph type="subTitle" idx="1"/>
          </p:nvPr>
        </p:nvSpPr>
        <p:spPr>
          <a:xfrm>
            <a:off x="0" y="4605555"/>
            <a:ext cx="9144000" cy="1971413"/>
          </a:xfrm>
          <a:solidFill>
            <a:schemeClr val="bg1">
              <a:lumMod val="85000"/>
            </a:schemeClr>
          </a:solidFill>
        </p:spPr>
        <p:txBody>
          <a:bodyPr>
            <a:noAutofit/>
          </a:bodyPr>
          <a:lstStyle/>
          <a:p>
            <a:endParaRPr lang="uk-UA" sz="3200" dirty="0">
              <a:latin typeface="Arial" panose="020B0604020202020204" pitchFamily="34" charset="0"/>
              <a:cs typeface="Arial" panose="020B0604020202020204" pitchFamily="34" charset="0"/>
            </a:endParaRPr>
          </a:p>
          <a:p>
            <a:r>
              <a:rPr lang="uk-UA" sz="3200" b="1" dirty="0">
                <a:solidFill>
                  <a:schemeClr val="accent1">
                    <a:lumMod val="50000"/>
                  </a:schemeClr>
                </a:solidFill>
                <a:latin typeface="Arial" panose="020B0604020202020204" pitchFamily="34" charset="0"/>
                <a:cs typeface="Arial" panose="020B0604020202020204" pitchFamily="34" charset="0"/>
              </a:rPr>
              <a:t>АТЕСТАЦІЯ НАУКОВИХ ШКІЛ</a:t>
            </a:r>
          </a:p>
          <a:p>
            <a:r>
              <a:rPr lang="uk-UA" sz="2800" dirty="0">
                <a:latin typeface="Arial" panose="020B0604020202020204" pitchFamily="34" charset="0"/>
                <a:cs typeface="Arial" panose="020B0604020202020204" pitchFamily="34" charset="0"/>
              </a:rPr>
              <a:t> </a:t>
            </a:r>
            <a:endParaRPr lang="aa-ET" sz="2800" dirty="0">
              <a:latin typeface="Arial" panose="020B06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id="{152F8BC3-7890-4ED7-9E80-A8B5512B6F8C}"/>
              </a:ext>
            </a:extLst>
          </p:cNvPr>
          <p:cNvSpPr/>
          <p:nvPr/>
        </p:nvSpPr>
        <p:spPr>
          <a:xfrm>
            <a:off x="3883794" y="3607266"/>
            <a:ext cx="1627773" cy="923330"/>
          </a:xfrm>
          <a:prstGeom prst="rect">
            <a:avLst/>
          </a:prstGeom>
        </p:spPr>
        <p:txBody>
          <a:bodyPr wrap="square">
            <a:spAutoFit/>
          </a:bodyPr>
          <a:lstStyle/>
          <a:p>
            <a:endParaRPr lang="uk-UA" dirty="0"/>
          </a:p>
          <a:p>
            <a:endParaRPr lang="uk-UA" dirty="0"/>
          </a:p>
          <a:p>
            <a:endParaRPr lang="uk-UA" dirty="0"/>
          </a:p>
        </p:txBody>
      </p:sp>
    </p:spTree>
    <p:extLst>
      <p:ext uri="{BB962C8B-B14F-4D97-AF65-F5344CB8AC3E}">
        <p14:creationId xmlns:p14="http://schemas.microsoft.com/office/powerpoint/2010/main" val="359376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a:extLst>
              <a:ext uri="{FF2B5EF4-FFF2-40B4-BE49-F238E27FC236}">
                <a16:creationId xmlns:a16="http://schemas.microsoft.com/office/drawing/2014/main" id="{6327768A-5DEA-4F34-80B5-6BE909286247}"/>
              </a:ext>
            </a:extLst>
          </p:cNvPr>
          <p:cNvSpPr/>
          <p:nvPr/>
        </p:nvSpPr>
        <p:spPr>
          <a:xfrm>
            <a:off x="58723" y="4185745"/>
            <a:ext cx="9008365" cy="1692802"/>
          </a:xfrm>
          <a:prstGeom prst="rect">
            <a:avLst/>
          </a:prstGeom>
        </p:spPr>
        <p:txBody>
          <a:bodyPr wrap="square">
            <a:spAutoFit/>
          </a:bodyPr>
          <a:lstStyle/>
          <a:p>
            <a:endParaRPr lang="uk-UA" sz="1200" dirty="0">
              <a:latin typeface="Arial" panose="020B0604020202020204" pitchFamily="34" charset="0"/>
              <a:cs typeface="Arial" panose="020B0604020202020204" pitchFamily="34" charset="0"/>
            </a:endParaRPr>
          </a:p>
        </p:txBody>
      </p:sp>
      <p:pic>
        <p:nvPicPr>
          <p:cNvPr id="16" name="Рисунок 15">
            <a:extLst>
              <a:ext uri="{FF2B5EF4-FFF2-40B4-BE49-F238E27FC236}">
                <a16:creationId xmlns:a16="http://schemas.microsoft.com/office/drawing/2014/main" id="{4459FAFA-E088-49F6-B005-EA4FD92AE322}"/>
              </a:ext>
            </a:extLst>
          </p:cNvPr>
          <p:cNvPicPr>
            <a:picLocks noChangeAspect="1"/>
          </p:cNvPicPr>
          <p:nvPr/>
        </p:nvPicPr>
        <p:blipFill>
          <a:blip r:embed="rId2"/>
          <a:stretch>
            <a:fillRect/>
          </a:stretch>
        </p:blipFill>
        <p:spPr>
          <a:xfrm>
            <a:off x="4007531" y="439366"/>
            <a:ext cx="5136469" cy="2083427"/>
          </a:xfrm>
          <a:prstGeom prst="rect">
            <a:avLst/>
          </a:prstGeom>
        </p:spPr>
      </p:pic>
      <p:sp>
        <p:nvSpPr>
          <p:cNvPr id="19" name="Прямоугольник 18">
            <a:extLst>
              <a:ext uri="{FF2B5EF4-FFF2-40B4-BE49-F238E27FC236}">
                <a16:creationId xmlns:a16="http://schemas.microsoft.com/office/drawing/2014/main" id="{C46D57F6-BDAC-4899-A4BB-9DF2E345A6AA}"/>
              </a:ext>
            </a:extLst>
          </p:cNvPr>
          <p:cNvSpPr/>
          <p:nvPr/>
        </p:nvSpPr>
        <p:spPr>
          <a:xfrm>
            <a:off x="4341941" y="1795125"/>
            <a:ext cx="3655942" cy="276999"/>
          </a:xfrm>
          <a:prstGeom prst="rect">
            <a:avLst/>
          </a:prstGeom>
        </p:spPr>
        <p:txBody>
          <a:bodyPr wrap="square">
            <a:spAutoFit/>
          </a:bodyPr>
          <a:lstStyle/>
          <a:p>
            <a:pPr algn="ctr"/>
            <a:r>
              <a:rPr lang="uk-UA" sz="1200" b="1" dirty="0">
                <a:solidFill>
                  <a:srgbClr val="C00000"/>
                </a:solidFill>
                <a:latin typeface="Arial" panose="020B0604020202020204" pitchFamily="34" charset="0"/>
                <a:cs typeface="Arial" panose="020B0604020202020204" pitchFamily="34" charset="0"/>
              </a:rPr>
              <a:t>КВАЛІФІКАЦІЙНА КАРТА НАУКОВОЇ ШКОЛИ</a:t>
            </a:r>
          </a:p>
        </p:txBody>
      </p:sp>
      <p:sp>
        <p:nvSpPr>
          <p:cNvPr id="21" name="Прямоугольник 20">
            <a:extLst>
              <a:ext uri="{FF2B5EF4-FFF2-40B4-BE49-F238E27FC236}">
                <a16:creationId xmlns:a16="http://schemas.microsoft.com/office/drawing/2014/main" id="{6D4EEF40-91CA-471C-9702-D40118F0EBD1}"/>
              </a:ext>
            </a:extLst>
          </p:cNvPr>
          <p:cNvSpPr/>
          <p:nvPr/>
        </p:nvSpPr>
        <p:spPr>
          <a:xfrm>
            <a:off x="5059285" y="458385"/>
            <a:ext cx="3896882" cy="584775"/>
          </a:xfrm>
          <a:prstGeom prst="rect">
            <a:avLst/>
          </a:prstGeom>
        </p:spPr>
        <p:txBody>
          <a:bodyPr wrap="square">
            <a:spAutoFit/>
          </a:bodyPr>
          <a:lstStyle/>
          <a:p>
            <a:pPr algn="ctr"/>
            <a:r>
              <a:rPr lang="uk-UA" b="1" dirty="0">
                <a:solidFill>
                  <a:schemeClr val="accent4">
                    <a:lumMod val="50000"/>
                  </a:schemeClr>
                </a:solidFill>
                <a:latin typeface="Arial" panose="020B0604020202020204" pitchFamily="34" charset="0"/>
                <a:cs typeface="Arial" panose="020B0604020202020204" pitchFamily="34" charset="0"/>
              </a:rPr>
              <a:t> </a:t>
            </a:r>
            <a:r>
              <a:rPr lang="ru-RU" sz="1400" b="1" dirty="0">
                <a:solidFill>
                  <a:srgbClr val="002060"/>
                </a:solidFill>
                <a:latin typeface="Arial" panose="020B0604020202020204" pitchFamily="34" charset="0"/>
                <a:cs typeface="Arial" panose="020B0604020202020204" pitchFamily="34" charset="0"/>
              </a:rPr>
              <a:t>ФАКУЛЬТЕТ КОМП'ЮТЕРНИХ НАУК </a:t>
            </a:r>
          </a:p>
          <a:p>
            <a:pPr algn="ctr"/>
            <a:r>
              <a:rPr lang="ru-RU" sz="1400" b="1" dirty="0">
                <a:solidFill>
                  <a:srgbClr val="002060"/>
                </a:solidFill>
                <a:latin typeface="Arial" panose="020B0604020202020204" pitchFamily="34" charset="0"/>
                <a:cs typeface="Arial" panose="020B0604020202020204" pitchFamily="34" charset="0"/>
              </a:rPr>
              <a:t>ТА КІБЕРНЕТИКИ</a:t>
            </a:r>
            <a:endParaRPr lang="uk-UA" sz="1400" b="1" dirty="0">
              <a:solidFill>
                <a:srgbClr val="002060"/>
              </a:solidFill>
              <a:latin typeface="Arial" panose="020B0604020202020204" pitchFamily="34" charset="0"/>
              <a:cs typeface="Arial" panose="020B0604020202020204" pitchFamily="34" charset="0"/>
            </a:endParaRPr>
          </a:p>
        </p:txBody>
      </p:sp>
      <p:sp>
        <p:nvSpPr>
          <p:cNvPr id="22" name="Прямоугольник 21">
            <a:extLst>
              <a:ext uri="{FF2B5EF4-FFF2-40B4-BE49-F238E27FC236}">
                <a16:creationId xmlns:a16="http://schemas.microsoft.com/office/drawing/2014/main" id="{182FC232-4ACD-4CAF-A24C-71220D8D4BB6}"/>
              </a:ext>
            </a:extLst>
          </p:cNvPr>
          <p:cNvSpPr/>
          <p:nvPr/>
        </p:nvSpPr>
        <p:spPr>
          <a:xfrm>
            <a:off x="4461395" y="1267955"/>
            <a:ext cx="4142769" cy="461665"/>
          </a:xfrm>
          <a:prstGeom prst="rect">
            <a:avLst/>
          </a:prstGeom>
        </p:spPr>
        <p:txBody>
          <a:bodyPr wrap="square">
            <a:spAutoFit/>
          </a:bodyPr>
          <a:lstStyle/>
          <a:p>
            <a:r>
              <a:rPr lang="ru-RU" sz="1200" dirty="0">
                <a:solidFill>
                  <a:srgbClr val="002060"/>
                </a:solidFill>
                <a:latin typeface="Arial" panose="020B0604020202020204" pitchFamily="34" charset="0"/>
                <a:cs typeface="Arial" panose="020B0604020202020204" pitchFamily="34" charset="0"/>
              </a:rPr>
              <a:t>НАУКОВА ШКОЛА «ТЕОРІЯ СТОХАСТИЧНИХ</a:t>
            </a:r>
          </a:p>
          <a:p>
            <a:r>
              <a:rPr lang="ru-RU" sz="1200" dirty="0">
                <a:solidFill>
                  <a:srgbClr val="002060"/>
                </a:solidFill>
                <a:latin typeface="Arial" panose="020B0604020202020204" pitchFamily="34" charset="0"/>
                <a:cs typeface="Arial" panose="020B0604020202020204" pitchFamily="34" charset="0"/>
              </a:rPr>
              <a:t>СИСТЕМ І ПРИКЛАДНА СТАТИСТИКА»</a:t>
            </a:r>
            <a:endParaRPr lang="uk-UA" sz="1200" dirty="0">
              <a:latin typeface="Arial" panose="020B0604020202020204" pitchFamily="34" charset="0"/>
              <a:cs typeface="Arial" panose="020B0604020202020204" pitchFamily="34" charset="0"/>
            </a:endParaRPr>
          </a:p>
        </p:txBody>
      </p:sp>
      <p:sp>
        <p:nvSpPr>
          <p:cNvPr id="27" name="Прямоугольник 26">
            <a:extLst>
              <a:ext uri="{FF2B5EF4-FFF2-40B4-BE49-F238E27FC236}">
                <a16:creationId xmlns:a16="http://schemas.microsoft.com/office/drawing/2014/main" id="{0746BEF6-8C59-4138-936E-1C906D2E5526}"/>
              </a:ext>
            </a:extLst>
          </p:cNvPr>
          <p:cNvSpPr/>
          <p:nvPr/>
        </p:nvSpPr>
        <p:spPr>
          <a:xfrm>
            <a:off x="0" y="2302405"/>
            <a:ext cx="9144000" cy="2308324"/>
          </a:xfrm>
          <a:prstGeom prst="rect">
            <a:avLst/>
          </a:prstGeom>
          <a:solidFill>
            <a:schemeClr val="bg1">
              <a:lumMod val="85000"/>
            </a:schemeClr>
          </a:solidFill>
        </p:spPr>
        <p:txBody>
          <a:bodyPr wrap="square">
            <a:spAutoFit/>
          </a:bodyPr>
          <a:lstStyle/>
          <a:p>
            <a:pPr algn="just"/>
            <a:endParaRPr lang="uk-UA" sz="1300" dirty="0">
              <a:latin typeface="Arial" panose="020B0604020202020204" pitchFamily="34" charset="0"/>
              <a:cs typeface="Arial" panose="020B0604020202020204" pitchFamily="34" charset="0"/>
            </a:endParaRPr>
          </a:p>
          <a:p>
            <a:pPr algn="just"/>
            <a:r>
              <a:rPr lang="uk-UA" sz="1300" b="1" dirty="0">
                <a:latin typeface="Arial" panose="020B0604020202020204" pitchFamily="34" charset="0"/>
                <a:cs typeface="Arial" panose="020B0604020202020204" pitchFamily="34" charset="0"/>
              </a:rPr>
              <a:t>До найбільш вагомих досягнень школи відносяться:</a:t>
            </a:r>
          </a:p>
          <a:p>
            <a:pPr algn="just"/>
            <a:r>
              <a:rPr lang="uk-UA" sz="1300" dirty="0">
                <a:latin typeface="Arial" panose="020B0604020202020204" pitchFamily="34" charset="0"/>
                <a:cs typeface="Arial" panose="020B0604020202020204" pitchFamily="34" charset="0"/>
              </a:rPr>
              <a:t>- </a:t>
            </a:r>
            <a:r>
              <a:rPr lang="uk-UA" sz="1300" i="1" dirty="0">
                <a:latin typeface="Arial" panose="020B0604020202020204" pitchFamily="34" charset="0"/>
                <a:cs typeface="Arial" panose="020B0604020202020204" pitchFamily="34" charset="0"/>
              </a:rPr>
              <a:t>створення та побудова завершеної асимптотичної теорії випадкових процесів з імміграцією, зокрема, процесів дробового ефекту.</a:t>
            </a:r>
          </a:p>
          <a:p>
            <a:pPr algn="just"/>
            <a:r>
              <a:rPr lang="uk-UA" sz="1300" i="1" dirty="0">
                <a:latin typeface="Arial" panose="020B0604020202020204" pitchFamily="34" charset="0"/>
                <a:cs typeface="Arial" panose="020B0604020202020204" pitchFamily="34" charset="0"/>
              </a:rPr>
              <a:t>- побудова завершеної асимптотичної теорії випадкових регенеративних композицій та доведення ряду важливих результатів в теорії </a:t>
            </a:r>
            <a:r>
              <a:rPr lang="uk-UA" sz="1300" i="1" dirty="0" err="1">
                <a:latin typeface="Arial" panose="020B0604020202020204" pitchFamily="34" charset="0"/>
                <a:cs typeface="Arial" panose="020B0604020202020204" pitchFamily="34" charset="0"/>
              </a:rPr>
              <a:t>коалесцентів</a:t>
            </a:r>
            <a:r>
              <a:rPr lang="uk-UA" sz="1300" i="1" dirty="0">
                <a:latin typeface="Arial" panose="020B0604020202020204" pitchFamily="34" charset="0"/>
                <a:cs typeface="Arial" panose="020B0604020202020204" pitchFamily="34" charset="0"/>
              </a:rPr>
              <a:t> з множинними зіткненнями.</a:t>
            </a:r>
          </a:p>
          <a:p>
            <a:pPr algn="just"/>
            <a:r>
              <a:rPr lang="uk-UA" sz="1300" i="1" dirty="0">
                <a:latin typeface="Arial" panose="020B0604020202020204" pitchFamily="34" charset="0"/>
                <a:cs typeface="Arial" panose="020B0604020202020204" pitchFamily="34" charset="0"/>
              </a:rPr>
              <a:t>- отримання ряду фундаментальних результатів теорії випадкових дерев (</a:t>
            </a:r>
            <a:r>
              <a:rPr lang="uk-UA" sz="1300" i="1" dirty="0" err="1">
                <a:latin typeface="Arial" panose="020B0604020202020204" pitchFamily="34" charset="0"/>
                <a:cs typeface="Arial" panose="020B0604020202020204" pitchFamily="34" charset="0"/>
              </a:rPr>
              <a:t>каплінг</a:t>
            </a:r>
            <a:r>
              <a:rPr lang="uk-UA" sz="1300" i="1" dirty="0">
                <a:latin typeface="Arial" panose="020B0604020202020204" pitchFamily="34" charset="0"/>
                <a:cs typeface="Arial" panose="020B0604020202020204" pitchFamily="34" charset="0"/>
              </a:rPr>
              <a:t> </a:t>
            </a:r>
            <a:r>
              <a:rPr lang="uk-UA" sz="1300" i="1" dirty="0" err="1">
                <a:latin typeface="Arial" panose="020B0604020202020204" pitchFamily="34" charset="0"/>
                <a:cs typeface="Arial" panose="020B0604020202020204" pitchFamily="34" charset="0"/>
              </a:rPr>
              <a:t>Іксанова-Мьолє</a:t>
            </a:r>
            <a:r>
              <a:rPr lang="uk-UA" sz="1300" i="1" dirty="0">
                <a:latin typeface="Arial" panose="020B0604020202020204" pitchFamily="34" charset="0"/>
                <a:cs typeface="Arial" panose="020B0604020202020204" pitchFamily="34" charset="0"/>
              </a:rPr>
              <a:t>, розклади </a:t>
            </a:r>
            <a:r>
              <a:rPr lang="uk-UA" sz="1300" i="1" dirty="0" err="1">
                <a:latin typeface="Arial" panose="020B0604020202020204" pitchFamily="34" charset="0"/>
                <a:cs typeface="Arial" panose="020B0604020202020204" pitchFamily="34" charset="0"/>
              </a:rPr>
              <a:t>Еджворта</a:t>
            </a:r>
            <a:r>
              <a:rPr lang="uk-UA" sz="1300" i="1" dirty="0">
                <a:latin typeface="Arial" panose="020B0604020202020204" pitchFamily="34" charset="0"/>
                <a:cs typeface="Arial" panose="020B0604020202020204" pitchFamily="34" charset="0"/>
              </a:rPr>
              <a:t> профілів випадкових дерев). </a:t>
            </a:r>
          </a:p>
          <a:p>
            <a:pPr algn="just"/>
            <a:r>
              <a:rPr lang="uk-UA" sz="1300" i="1" dirty="0">
                <a:latin typeface="Arial" panose="020B0604020202020204" pitchFamily="34" charset="0"/>
                <a:cs typeface="Arial" panose="020B0604020202020204" pitchFamily="34" charset="0"/>
              </a:rPr>
              <a:t>- побудова теорії </a:t>
            </a:r>
            <a:r>
              <a:rPr lang="uk-UA" sz="1300" i="1" dirty="0" err="1">
                <a:latin typeface="Arial" panose="020B0604020202020204" pitchFamily="34" charset="0"/>
                <a:cs typeface="Arial" panose="020B0604020202020204" pitchFamily="34" charset="0"/>
              </a:rPr>
              <a:t>глобально</a:t>
            </a:r>
            <a:r>
              <a:rPr lang="uk-UA" sz="1300" i="1" dirty="0">
                <a:latin typeface="Arial" panose="020B0604020202020204" pitchFamily="34" charset="0"/>
                <a:cs typeface="Arial" panose="020B0604020202020204" pitchFamily="34" charset="0"/>
              </a:rPr>
              <a:t> збурених випадкових блукань. Побудова теорії локально збурених випадкових блукань.</a:t>
            </a:r>
          </a:p>
          <a:p>
            <a:pPr algn="just"/>
            <a:r>
              <a:rPr lang="uk-UA" sz="1400" b="1" i="1" dirty="0">
                <a:latin typeface="Arial" panose="020B0604020202020204" pitchFamily="34" charset="0"/>
                <a:cs typeface="Arial" panose="020B0604020202020204" pitchFamily="34" charset="0"/>
              </a:rPr>
              <a:t>- </a:t>
            </a:r>
            <a:r>
              <a:rPr lang="uk-UA" sz="1400" i="1" dirty="0">
                <a:latin typeface="Arial" panose="020B0604020202020204" pitchFamily="34" charset="0"/>
                <a:cs typeface="Arial" panose="020B0604020202020204" pitchFamily="34" charset="0"/>
              </a:rPr>
              <a:t>побудова теорії відновлення на деревах загальних гіллястих </a:t>
            </a:r>
          </a:p>
        </p:txBody>
      </p:sp>
      <p:pic>
        <p:nvPicPr>
          <p:cNvPr id="49" name="Рисунок 48">
            <a:extLst>
              <a:ext uri="{FF2B5EF4-FFF2-40B4-BE49-F238E27FC236}">
                <a16:creationId xmlns:a16="http://schemas.microsoft.com/office/drawing/2014/main" id="{81FCC6DF-32A2-4212-B175-2B44E9292349}"/>
              </a:ext>
            </a:extLst>
          </p:cNvPr>
          <p:cNvPicPr>
            <a:picLocks noChangeAspect="1"/>
          </p:cNvPicPr>
          <p:nvPr/>
        </p:nvPicPr>
        <p:blipFill>
          <a:blip r:embed="rId3"/>
          <a:stretch>
            <a:fillRect/>
          </a:stretch>
        </p:blipFill>
        <p:spPr>
          <a:xfrm>
            <a:off x="0" y="4797257"/>
            <a:ext cx="9144000" cy="1695940"/>
          </a:xfrm>
          <a:prstGeom prst="rect">
            <a:avLst/>
          </a:prstGeom>
          <a:solidFill>
            <a:schemeClr val="bg1">
              <a:lumMod val="95000"/>
            </a:schemeClr>
          </a:solidFill>
        </p:spPr>
      </p:pic>
      <p:pic>
        <p:nvPicPr>
          <p:cNvPr id="51" name="Рисунок 50">
            <a:extLst>
              <a:ext uri="{FF2B5EF4-FFF2-40B4-BE49-F238E27FC236}">
                <a16:creationId xmlns:a16="http://schemas.microsoft.com/office/drawing/2014/main" id="{F9195EB6-2A93-4F30-84B5-6AA114A9BC3F}"/>
              </a:ext>
            </a:extLst>
          </p:cNvPr>
          <p:cNvPicPr>
            <a:picLocks noChangeAspect="1"/>
          </p:cNvPicPr>
          <p:nvPr/>
        </p:nvPicPr>
        <p:blipFill>
          <a:blip r:embed="rId4"/>
          <a:stretch>
            <a:fillRect/>
          </a:stretch>
        </p:blipFill>
        <p:spPr>
          <a:xfrm>
            <a:off x="6964815" y="4695625"/>
            <a:ext cx="1709734" cy="1798476"/>
          </a:xfrm>
          <a:prstGeom prst="rect">
            <a:avLst/>
          </a:prstGeom>
        </p:spPr>
      </p:pic>
      <p:pic>
        <p:nvPicPr>
          <p:cNvPr id="58" name="Рисунок 57">
            <a:extLst>
              <a:ext uri="{FF2B5EF4-FFF2-40B4-BE49-F238E27FC236}">
                <a16:creationId xmlns:a16="http://schemas.microsoft.com/office/drawing/2014/main" id="{E0FA349E-FB7C-48CE-866F-EE027D7C513C}"/>
              </a:ext>
            </a:extLst>
          </p:cNvPr>
          <p:cNvPicPr>
            <a:picLocks noChangeAspect="1"/>
          </p:cNvPicPr>
          <p:nvPr/>
        </p:nvPicPr>
        <p:blipFill>
          <a:blip r:embed="rId5"/>
          <a:stretch>
            <a:fillRect/>
          </a:stretch>
        </p:blipFill>
        <p:spPr>
          <a:xfrm>
            <a:off x="7126816" y="4660028"/>
            <a:ext cx="1390008" cy="359695"/>
          </a:xfrm>
          <a:prstGeom prst="rect">
            <a:avLst/>
          </a:prstGeom>
        </p:spPr>
      </p:pic>
      <p:sp>
        <p:nvSpPr>
          <p:cNvPr id="3" name="Прямоугольник 2">
            <a:extLst>
              <a:ext uri="{FF2B5EF4-FFF2-40B4-BE49-F238E27FC236}">
                <a16:creationId xmlns:a16="http://schemas.microsoft.com/office/drawing/2014/main" id="{C09DF59C-ECA3-4267-98BE-1FFC999859A7}"/>
              </a:ext>
            </a:extLst>
          </p:cNvPr>
          <p:cNvSpPr/>
          <p:nvPr/>
        </p:nvSpPr>
        <p:spPr>
          <a:xfrm>
            <a:off x="2290193" y="5019722"/>
            <a:ext cx="4674622" cy="738664"/>
          </a:xfrm>
          <a:prstGeom prst="rect">
            <a:avLst/>
          </a:prstGeom>
        </p:spPr>
        <p:txBody>
          <a:bodyPr wrap="square">
            <a:spAutoFit/>
          </a:bodyPr>
          <a:lstStyle/>
          <a:p>
            <a:r>
              <a:rPr lang="ru-RU" sz="1400" b="1" dirty="0">
                <a:latin typeface="Arial" panose="020B0604020202020204" pitchFamily="34" charset="0"/>
                <a:cs typeface="Arial" panose="020B0604020202020204" pitchFamily="34" charset="0"/>
              </a:rPr>
              <a:t>ІКСАНОВ </a:t>
            </a:r>
            <a:r>
              <a:rPr lang="ru-RU" sz="1400" b="1" dirty="0" err="1">
                <a:latin typeface="Arial" panose="020B0604020202020204" pitchFamily="34" charset="0"/>
                <a:cs typeface="Arial" panose="020B0604020202020204" pitchFamily="34" charset="0"/>
              </a:rPr>
              <a:t>Олександр</a:t>
            </a:r>
            <a:r>
              <a:rPr lang="ru-RU" sz="1400" b="1" dirty="0">
                <a:latin typeface="Arial" panose="020B0604020202020204" pitchFamily="34" charset="0"/>
                <a:cs typeface="Arial" panose="020B0604020202020204" pitchFamily="34" charset="0"/>
              </a:rPr>
              <a:t> Маратович</a:t>
            </a:r>
            <a:r>
              <a:rPr lang="ru-RU" sz="1400" dirty="0">
                <a:latin typeface="Arial" panose="020B0604020202020204" pitchFamily="34" charset="0"/>
                <a:cs typeface="Arial" panose="020B0604020202020204" pitchFamily="34" charset="0"/>
              </a:rPr>
              <a:t>, </a:t>
            </a:r>
          </a:p>
          <a:p>
            <a:r>
              <a:rPr lang="ru-RU" sz="1400" dirty="0">
                <a:latin typeface="Arial" panose="020B0604020202020204" pitchFamily="34" charset="0"/>
                <a:cs typeface="Arial" panose="020B0604020202020204" pitchFamily="34" charset="0"/>
              </a:rPr>
              <a:t>доктор </a:t>
            </a:r>
            <a:r>
              <a:rPr lang="ru-RU" sz="1400" dirty="0" err="1">
                <a:latin typeface="Arial" panose="020B0604020202020204" pitchFamily="34" charset="0"/>
                <a:cs typeface="Arial" panose="020B0604020202020204" pitchFamily="34" charset="0"/>
              </a:rPr>
              <a:t>фізико-математичних</a:t>
            </a:r>
            <a:r>
              <a:rPr lang="ru-RU" sz="1400" dirty="0">
                <a:latin typeface="Arial" panose="020B0604020202020204" pitchFamily="34" charset="0"/>
                <a:cs typeface="Arial" panose="020B0604020202020204" pitchFamily="34" charset="0"/>
              </a:rPr>
              <a:t> наук, </a:t>
            </a:r>
          </a:p>
          <a:p>
            <a:r>
              <a:rPr lang="ru-RU" sz="1400" dirty="0" err="1">
                <a:latin typeface="Arial" panose="020B0604020202020204" pitchFamily="34" charset="0"/>
                <a:cs typeface="Arial" panose="020B0604020202020204" pitchFamily="34" charset="0"/>
              </a:rPr>
              <a:t>професор</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завідувач</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кафедри</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дослідження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операцій</a:t>
            </a:r>
            <a:r>
              <a:rPr lang="ru-RU" sz="1400" dirty="0">
                <a:latin typeface="Arial" panose="020B0604020202020204" pitchFamily="34" charset="0"/>
                <a:cs typeface="Arial" panose="020B0604020202020204" pitchFamily="34" charset="0"/>
              </a:rPr>
              <a:t> </a:t>
            </a:r>
            <a:endParaRPr lang="uk-UA" sz="1400" dirty="0">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BCB73F9B-8D2A-4F86-A594-8FF6F9ED09F0}"/>
              </a:ext>
            </a:extLst>
          </p:cNvPr>
          <p:cNvPicPr>
            <a:picLocks noChangeAspect="1"/>
          </p:cNvPicPr>
          <p:nvPr/>
        </p:nvPicPr>
        <p:blipFill>
          <a:blip r:embed="rId6"/>
          <a:stretch>
            <a:fillRect/>
          </a:stretch>
        </p:blipFill>
        <p:spPr>
          <a:xfrm>
            <a:off x="7216723" y="5006952"/>
            <a:ext cx="1205918" cy="1205918"/>
          </a:xfrm>
          <a:prstGeom prst="rect">
            <a:avLst/>
          </a:prstGeom>
        </p:spPr>
      </p:pic>
      <p:pic>
        <p:nvPicPr>
          <p:cNvPr id="6" name="Рисунок 5">
            <a:extLst>
              <a:ext uri="{FF2B5EF4-FFF2-40B4-BE49-F238E27FC236}">
                <a16:creationId xmlns:a16="http://schemas.microsoft.com/office/drawing/2014/main" id="{4B3D956A-142A-4DB0-A380-5952C30B794A}"/>
              </a:ext>
            </a:extLst>
          </p:cNvPr>
          <p:cNvPicPr>
            <a:picLocks noChangeAspect="1"/>
          </p:cNvPicPr>
          <p:nvPr/>
        </p:nvPicPr>
        <p:blipFill>
          <a:blip r:embed="rId7"/>
          <a:stretch>
            <a:fillRect/>
          </a:stretch>
        </p:blipFill>
        <p:spPr>
          <a:xfrm>
            <a:off x="627176" y="4610761"/>
            <a:ext cx="1311401" cy="1821390"/>
          </a:xfrm>
          <a:prstGeom prst="rect">
            <a:avLst/>
          </a:prstGeom>
        </p:spPr>
      </p:pic>
      <p:pic>
        <p:nvPicPr>
          <p:cNvPr id="10" name="Рисунок 9">
            <a:extLst>
              <a:ext uri="{FF2B5EF4-FFF2-40B4-BE49-F238E27FC236}">
                <a16:creationId xmlns:a16="http://schemas.microsoft.com/office/drawing/2014/main" id="{FF8C32D0-D375-4349-BCAC-A4D022CAC86F}"/>
              </a:ext>
            </a:extLst>
          </p:cNvPr>
          <p:cNvPicPr>
            <a:picLocks noChangeAspect="1"/>
          </p:cNvPicPr>
          <p:nvPr/>
        </p:nvPicPr>
        <p:blipFill>
          <a:blip r:embed="rId8"/>
          <a:stretch>
            <a:fillRect/>
          </a:stretch>
        </p:blipFill>
        <p:spPr>
          <a:xfrm>
            <a:off x="951" y="419937"/>
            <a:ext cx="4078882" cy="1882468"/>
          </a:xfrm>
          <a:prstGeom prst="rect">
            <a:avLst/>
          </a:prstGeom>
        </p:spPr>
      </p:pic>
      <p:pic>
        <p:nvPicPr>
          <p:cNvPr id="11" name="Рисунок 10">
            <a:extLst>
              <a:ext uri="{FF2B5EF4-FFF2-40B4-BE49-F238E27FC236}">
                <a16:creationId xmlns:a16="http://schemas.microsoft.com/office/drawing/2014/main" id="{E94C7EE8-E9F8-484C-BF44-B7F42CC9A5D3}"/>
              </a:ext>
            </a:extLst>
          </p:cNvPr>
          <p:cNvPicPr>
            <a:picLocks noChangeAspect="1"/>
          </p:cNvPicPr>
          <p:nvPr/>
        </p:nvPicPr>
        <p:blipFill>
          <a:blip r:embed="rId9"/>
          <a:stretch>
            <a:fillRect/>
          </a:stretch>
        </p:blipFill>
        <p:spPr>
          <a:xfrm>
            <a:off x="4277321" y="472188"/>
            <a:ext cx="781964" cy="781964"/>
          </a:xfrm>
          <a:prstGeom prst="rect">
            <a:avLst/>
          </a:prstGeom>
        </p:spPr>
      </p:pic>
      <p:pic>
        <p:nvPicPr>
          <p:cNvPr id="13" name="Рисунок 12">
            <a:extLst>
              <a:ext uri="{FF2B5EF4-FFF2-40B4-BE49-F238E27FC236}">
                <a16:creationId xmlns:a16="http://schemas.microsoft.com/office/drawing/2014/main" id="{50A05C97-B8AD-408D-A76D-C0C04AEDD2D3}"/>
              </a:ext>
            </a:extLst>
          </p:cNvPr>
          <p:cNvPicPr>
            <a:picLocks noChangeAspect="1"/>
          </p:cNvPicPr>
          <p:nvPr/>
        </p:nvPicPr>
        <p:blipFill>
          <a:blip r:embed="rId10"/>
          <a:stretch>
            <a:fillRect/>
          </a:stretch>
        </p:blipFill>
        <p:spPr>
          <a:xfrm>
            <a:off x="8006273" y="1136424"/>
            <a:ext cx="979453" cy="979453"/>
          </a:xfrm>
          <a:prstGeom prst="rect">
            <a:avLst/>
          </a:prstGeom>
        </p:spPr>
      </p:pic>
    </p:spTree>
    <p:extLst>
      <p:ext uri="{BB962C8B-B14F-4D97-AF65-F5344CB8AC3E}">
        <p14:creationId xmlns:p14="http://schemas.microsoft.com/office/powerpoint/2010/main" val="167729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E1A11026-BC84-4CC8-962D-64ADB940337E}"/>
              </a:ext>
            </a:extLst>
          </p:cNvPr>
          <p:cNvSpPr>
            <a:spLocks noGrp="1"/>
          </p:cNvSpPr>
          <p:nvPr>
            <p:ph type="sldNum" sz="quarter" idx="12"/>
          </p:nvPr>
        </p:nvSpPr>
        <p:spPr/>
        <p:txBody>
          <a:bodyPr/>
          <a:lstStyle/>
          <a:p>
            <a:fld id="{23BC3504-0248-4A90-9C84-D816A820ED96}" type="slidenum">
              <a:rPr lang="uk-UA" smtClean="0"/>
              <a:t>3</a:t>
            </a:fld>
            <a:endParaRPr lang="uk-UA" dirty="0"/>
          </a:p>
        </p:txBody>
      </p:sp>
      <p:pic>
        <p:nvPicPr>
          <p:cNvPr id="17" name="Рисунок 16">
            <a:extLst>
              <a:ext uri="{FF2B5EF4-FFF2-40B4-BE49-F238E27FC236}">
                <a16:creationId xmlns:a16="http://schemas.microsoft.com/office/drawing/2014/main" id="{00965A3A-11DE-404C-9C3F-FC924A997498}"/>
              </a:ext>
            </a:extLst>
          </p:cNvPr>
          <p:cNvPicPr>
            <a:picLocks noChangeAspect="1"/>
          </p:cNvPicPr>
          <p:nvPr/>
        </p:nvPicPr>
        <p:blipFill>
          <a:blip r:embed="rId2"/>
          <a:stretch>
            <a:fillRect/>
          </a:stretch>
        </p:blipFill>
        <p:spPr>
          <a:xfrm>
            <a:off x="0" y="444617"/>
            <a:ext cx="9144000" cy="1216403"/>
          </a:xfrm>
          <a:prstGeom prst="rect">
            <a:avLst/>
          </a:prstGeom>
        </p:spPr>
      </p:pic>
      <p:sp>
        <p:nvSpPr>
          <p:cNvPr id="6" name="Прямоугольник 5">
            <a:extLst>
              <a:ext uri="{FF2B5EF4-FFF2-40B4-BE49-F238E27FC236}">
                <a16:creationId xmlns:a16="http://schemas.microsoft.com/office/drawing/2014/main" id="{867857B1-B478-434E-88F7-D168F93D9B87}"/>
              </a:ext>
            </a:extLst>
          </p:cNvPr>
          <p:cNvSpPr/>
          <p:nvPr/>
        </p:nvSpPr>
        <p:spPr>
          <a:xfrm>
            <a:off x="100668" y="5211656"/>
            <a:ext cx="2612048" cy="1107996"/>
          </a:xfrm>
          <a:prstGeom prst="rect">
            <a:avLst/>
          </a:prstGeom>
        </p:spPr>
        <p:txBody>
          <a:bodyPr wrap="square">
            <a:spAutoFit/>
          </a:bodyPr>
          <a:lstStyle/>
          <a:p>
            <a:pPr algn="ctr"/>
            <a:r>
              <a:rPr lang="uk-UA" sz="1100" b="1" dirty="0">
                <a:latin typeface="Arial" panose="020B0604020202020204" pitchFamily="34" charset="0"/>
                <a:cs typeface="Arial" panose="020B0604020202020204" pitchFamily="34" charset="0"/>
              </a:rPr>
              <a:t>КОРОЛЮК </a:t>
            </a:r>
          </a:p>
          <a:p>
            <a:pPr algn="ctr"/>
            <a:r>
              <a:rPr lang="uk-UA" sz="1100" b="1" dirty="0">
                <a:latin typeface="Arial" panose="020B0604020202020204" pitchFamily="34" charset="0"/>
                <a:cs typeface="Arial" panose="020B0604020202020204" pitchFamily="34" charset="0"/>
              </a:rPr>
              <a:t>Володимир Семенович, </a:t>
            </a:r>
          </a:p>
          <a:p>
            <a:pPr algn="ctr"/>
            <a:r>
              <a:rPr lang="ru-RU" sz="1100" dirty="0" err="1">
                <a:latin typeface="Arial" panose="020B0604020202020204" pitchFamily="34" charset="0"/>
                <a:cs typeface="Arial" panose="020B0604020202020204" pitchFamily="34" charset="0"/>
              </a:rPr>
              <a:t>видатний</a:t>
            </a:r>
            <a:r>
              <a:rPr lang="ru-RU" sz="1100" dirty="0">
                <a:latin typeface="Arial" panose="020B0604020202020204" pitchFamily="34" charset="0"/>
                <a:cs typeface="Arial" panose="020B0604020202020204" pitchFamily="34" charset="0"/>
              </a:rPr>
              <a:t> </a:t>
            </a:r>
            <a:r>
              <a:rPr lang="ru-RU" sz="1100" dirty="0" err="1">
                <a:latin typeface="Arial" panose="020B0604020202020204" pitchFamily="34" charset="0"/>
                <a:cs typeface="Arial" panose="020B0604020202020204" pitchFamily="34" charset="0"/>
              </a:rPr>
              <a:t>вчений</a:t>
            </a:r>
            <a:r>
              <a:rPr lang="ru-RU" sz="1100" dirty="0">
                <a:latin typeface="Arial" panose="020B0604020202020204" pitchFamily="34" charset="0"/>
                <a:cs typeface="Arial" panose="020B0604020202020204" pitchFamily="34" charset="0"/>
              </a:rPr>
              <a:t>-математик, </a:t>
            </a:r>
          </a:p>
          <a:p>
            <a:pPr algn="ctr"/>
            <a:r>
              <a:rPr lang="ru-RU" sz="1100" dirty="0">
                <a:latin typeface="Arial" panose="020B0604020202020204" pitchFamily="34" charset="0"/>
                <a:cs typeface="Arial" panose="020B0604020202020204" pitchFamily="34" charset="0"/>
              </a:rPr>
              <a:t>доктор </a:t>
            </a:r>
            <a:r>
              <a:rPr lang="ru-RU" sz="1100" dirty="0" err="1">
                <a:latin typeface="Arial" panose="020B0604020202020204" pitchFamily="34" charset="0"/>
                <a:cs typeface="Arial" panose="020B0604020202020204" pitchFamily="34" charset="0"/>
              </a:rPr>
              <a:t>фізико-математичних</a:t>
            </a:r>
            <a:r>
              <a:rPr lang="ru-RU" sz="1100" dirty="0">
                <a:latin typeface="Arial" panose="020B0604020202020204" pitchFamily="34" charset="0"/>
                <a:cs typeface="Arial" panose="020B0604020202020204" pitchFamily="34" charset="0"/>
              </a:rPr>
              <a:t> наук, </a:t>
            </a:r>
            <a:r>
              <a:rPr lang="ru-RU" sz="1100" dirty="0" err="1">
                <a:latin typeface="Arial" panose="020B0604020202020204" pitchFamily="34" charset="0"/>
                <a:cs typeface="Arial" panose="020B0604020202020204" pitchFamily="34" charset="0"/>
              </a:rPr>
              <a:t>професор</a:t>
            </a:r>
            <a:r>
              <a:rPr lang="ru-RU" sz="1100" dirty="0">
                <a:latin typeface="Arial" panose="020B0604020202020204" pitchFamily="34" charset="0"/>
                <a:cs typeface="Arial" panose="020B0604020202020204" pitchFamily="34" charset="0"/>
              </a:rPr>
              <a:t> </a:t>
            </a:r>
          </a:p>
          <a:p>
            <a:pPr algn="ctr"/>
            <a:r>
              <a:rPr lang="uk-UA" sz="1100" dirty="0">
                <a:latin typeface="Arial" panose="020B0604020202020204" pitchFamily="34" charset="0"/>
                <a:cs typeface="Arial" panose="020B0604020202020204" pitchFamily="34" charset="0"/>
              </a:rPr>
              <a:t> (1925 - 2020) </a:t>
            </a:r>
          </a:p>
        </p:txBody>
      </p:sp>
      <p:pic>
        <p:nvPicPr>
          <p:cNvPr id="9" name="Рисунок 8">
            <a:extLst>
              <a:ext uri="{FF2B5EF4-FFF2-40B4-BE49-F238E27FC236}">
                <a16:creationId xmlns:a16="http://schemas.microsoft.com/office/drawing/2014/main" id="{3027415F-3F76-4035-8F97-A49896CCB719}"/>
              </a:ext>
            </a:extLst>
          </p:cNvPr>
          <p:cNvPicPr>
            <a:picLocks noChangeAspect="1"/>
          </p:cNvPicPr>
          <p:nvPr/>
        </p:nvPicPr>
        <p:blipFill>
          <a:blip r:embed="rId3"/>
          <a:stretch>
            <a:fillRect/>
          </a:stretch>
        </p:blipFill>
        <p:spPr>
          <a:xfrm>
            <a:off x="717608" y="3721142"/>
            <a:ext cx="1264280" cy="1482056"/>
          </a:xfrm>
          <a:prstGeom prst="ellipse">
            <a:avLst/>
          </a:prstGeom>
          <a:ln>
            <a:noFill/>
          </a:ln>
          <a:effectLst>
            <a:softEdge rad="112500"/>
          </a:effectLst>
        </p:spPr>
      </p:pic>
      <p:sp>
        <p:nvSpPr>
          <p:cNvPr id="11" name="Прямоугольник 10">
            <a:extLst>
              <a:ext uri="{FF2B5EF4-FFF2-40B4-BE49-F238E27FC236}">
                <a16:creationId xmlns:a16="http://schemas.microsoft.com/office/drawing/2014/main" id="{FE8DAF2F-A2B4-4B03-8F2F-601355E70198}"/>
              </a:ext>
            </a:extLst>
          </p:cNvPr>
          <p:cNvSpPr/>
          <p:nvPr/>
        </p:nvSpPr>
        <p:spPr>
          <a:xfrm>
            <a:off x="561537" y="-4776983"/>
            <a:ext cx="7017391" cy="4678204"/>
          </a:xfrm>
          <a:prstGeom prst="rect">
            <a:avLst/>
          </a:prstGeom>
        </p:spPr>
        <p:txBody>
          <a:bodyPr wrap="square">
            <a:spAutoFit/>
          </a:bodyPr>
          <a:lstStyle/>
          <a:p>
            <a:r>
              <a:rPr lang="uk-UA" sz="1000" dirty="0">
                <a:latin typeface="Arial" panose="020B0604020202020204" pitchFamily="34" charset="0"/>
                <a:cs typeface="Arial" panose="020B0604020202020204" pitchFamily="34" charset="0"/>
              </a:rPr>
              <a:t>є одним із засновників київської школи теорії ймовірностей та математичної статистики.</a:t>
            </a:r>
          </a:p>
          <a:p>
            <a:endParaRPr lang="uk-UA" sz="1000" dirty="0">
              <a:latin typeface="Arial" panose="020B0604020202020204" pitchFamily="34" charset="0"/>
              <a:cs typeface="Arial" panose="020B0604020202020204" pitchFamily="34" charset="0"/>
            </a:endParaRPr>
          </a:p>
          <a:p>
            <a:r>
              <a:rPr lang="uk-UA" sz="1000" dirty="0" err="1">
                <a:latin typeface="Arial" panose="020B0604020202020204" pitchFamily="34" charset="0"/>
                <a:cs typeface="Arial" panose="020B0604020202020204" pitchFamily="34" charset="0"/>
              </a:rPr>
              <a:t>В.С.Королюк</a:t>
            </a:r>
            <a:r>
              <a:rPr lang="uk-UA" sz="1000" dirty="0">
                <a:latin typeface="Arial" panose="020B0604020202020204" pitchFamily="34" charset="0"/>
                <a:cs typeface="Arial" panose="020B0604020202020204" pitchFamily="34" charset="0"/>
              </a:rPr>
              <a:t> – один з перших учених в Україні, хто оцінив теоретичне та прикладне значення </a:t>
            </a:r>
            <a:r>
              <a:rPr lang="uk-UA" sz="1000" dirty="0" err="1">
                <a:latin typeface="Arial" panose="020B0604020202020204" pitchFamily="34" charset="0"/>
                <a:cs typeface="Arial" panose="020B0604020202020204" pitchFamily="34" charset="0"/>
              </a:rPr>
              <a:t>напівмарковських</a:t>
            </a:r>
            <a:r>
              <a:rPr lang="uk-UA" sz="1000" dirty="0">
                <a:latin typeface="Arial" panose="020B0604020202020204" pitchFamily="34" charset="0"/>
                <a:cs typeface="Arial" panose="020B0604020202020204" pitchFamily="34" charset="0"/>
              </a:rPr>
              <a:t> процесів, привернув увагу своїх учнів до їх дослідження та застосування. В результаті цих досліджень було започатковано нові напрямки – теорію асимптотичного фазового укрупнення та усереднення випадкових процесів, дослідження еволюційних систем з випадковими збуреннями. Математичний доробок </a:t>
            </a:r>
            <a:r>
              <a:rPr lang="uk-UA" sz="1000" dirty="0" err="1">
                <a:latin typeface="Arial" panose="020B0604020202020204" pitchFamily="34" charset="0"/>
                <a:cs typeface="Arial" panose="020B0604020202020204" pitchFamily="34" charset="0"/>
              </a:rPr>
              <a:t>В.С.Королюка</a:t>
            </a:r>
            <a:r>
              <a:rPr lang="uk-UA" sz="1000" dirty="0">
                <a:latin typeface="Arial" panose="020B0604020202020204" pitchFamily="34" charset="0"/>
                <a:cs typeface="Arial" panose="020B0604020202020204" pitchFamily="34" charset="0"/>
              </a:rPr>
              <a:t> включає 22 монографії і близько 20 підручників, більшість з яких перевидано іноземними мовами; понад 280 наукових статей. Під його керівництвом 43 учні захистили кандидатські дисертації, 14 – докторські.</a:t>
            </a:r>
          </a:p>
          <a:p>
            <a:endParaRPr lang="uk-UA" dirty="0"/>
          </a:p>
          <a:p>
            <a:r>
              <a:rPr lang="uk-UA" sz="1000" dirty="0"/>
              <a:t>Плідну наукову роботу вчений поєднував з педагогічною та науково-організаційною діяльністю. </a:t>
            </a:r>
            <a:r>
              <a:rPr lang="uk-UA" sz="1000" dirty="0" err="1"/>
              <a:t>В.С.Королюк</a:t>
            </a:r>
            <a:r>
              <a:rPr lang="uk-UA" sz="1000" dirty="0"/>
              <a:t> тривалий час читав лекції з теорії програмування, теорії ймовірностей, математичної статистики в Київському національному університеті імені Тараса Шевченка на механіко-математичному факультеті, у 1965-1995 роках працював професором кафедри теорії ймовірностей та математичної статистики. У складі авторського колективу він удостоєний Державної премії УССР (1978 р.) за створення “</a:t>
            </a:r>
            <a:r>
              <a:rPr lang="uk-UA" sz="1000" dirty="0" err="1"/>
              <a:t>Энциклопедии</a:t>
            </a:r>
            <a:r>
              <a:rPr lang="uk-UA" sz="1000" dirty="0"/>
              <a:t> </a:t>
            </a:r>
            <a:r>
              <a:rPr lang="uk-UA" sz="1000" dirty="0" err="1"/>
              <a:t>кибернетики</a:t>
            </a:r>
            <a:r>
              <a:rPr lang="uk-UA" sz="1000" dirty="0"/>
              <a:t>”. </a:t>
            </a:r>
            <a:r>
              <a:rPr lang="uk-UA" sz="1000" dirty="0" err="1"/>
              <a:t>В.С.Королюк</a:t>
            </a:r>
            <a:r>
              <a:rPr lang="uk-UA" sz="1000" dirty="0"/>
              <a:t> удостоєний премії </a:t>
            </a:r>
            <a:r>
              <a:rPr lang="uk-UA" sz="1000" dirty="0" err="1"/>
              <a:t>ім</a:t>
            </a:r>
            <a:r>
              <a:rPr lang="uk-UA" sz="1000" dirty="0"/>
              <a:t> </a:t>
            </a:r>
            <a:r>
              <a:rPr lang="uk-UA" sz="1000" dirty="0" err="1"/>
              <a:t>В.М.Глушкова</a:t>
            </a:r>
            <a:r>
              <a:rPr lang="uk-UA" sz="1000" dirty="0"/>
              <a:t> (1988 р.) та </a:t>
            </a:r>
            <a:r>
              <a:rPr lang="uk-UA" sz="1000" dirty="0" err="1"/>
              <a:t>М.М.Боголюбова</a:t>
            </a:r>
            <a:r>
              <a:rPr lang="uk-UA" sz="1000" dirty="0"/>
              <a:t> (1995 р.). У 1998 р. йому присвоєно почесне звання “Заслужений діяч науки і техніки України”. В 2002 р. </a:t>
            </a:r>
            <a:r>
              <a:rPr lang="uk-UA" sz="1000" dirty="0" err="1"/>
              <a:t>В.С.Королюк</a:t>
            </a:r>
            <a:r>
              <a:rPr lang="uk-UA" sz="1000" dirty="0"/>
              <a:t> удостоєний премії НАН України та медалі ім. </a:t>
            </a:r>
            <a:r>
              <a:rPr lang="uk-UA" sz="1000" dirty="0" err="1"/>
              <a:t>М.В.Остроградського</a:t>
            </a:r>
            <a:r>
              <a:rPr lang="uk-UA" sz="1000" dirty="0"/>
              <a:t>, а в 2003 р. – Державної премії України в галузі науки та техніки. Він був головним редактором журналу «Теорія ймовірностей та математична статистика».</a:t>
            </a:r>
          </a:p>
          <a:p>
            <a:endParaRPr lang="uk-UA" sz="1000" dirty="0"/>
          </a:p>
          <a:p>
            <a:r>
              <a:rPr lang="uk-UA" sz="1000" dirty="0"/>
              <a:t>Володимир Семенович передав своє захоплення науковими проблемами математики своїм учням, колегам, студентам, він активно сприяв пропаганді математичних знань та наукових досягнень теорії ймовірностей, математичної статистики та кібернетики, його вплив відчули на собі багато спеціалістів прикладних галузей, які застосовують методи теорії ймовірностей та математичної статистики.</a:t>
            </a:r>
          </a:p>
          <a:p>
            <a:endParaRPr lang="uk-UA" sz="1000" dirty="0"/>
          </a:p>
          <a:p>
            <a:r>
              <a:rPr lang="uk-UA" sz="1000" dirty="0"/>
              <a:t>Світла пам’ять про Володимира Семеновича </a:t>
            </a:r>
            <a:r>
              <a:rPr lang="uk-UA" sz="1000" dirty="0" err="1"/>
              <a:t>Королюка</a:t>
            </a:r>
            <a:r>
              <a:rPr lang="uk-UA" sz="1000" dirty="0"/>
              <a:t>, видатного науковця, талановитого викладача і організатора науки, назавжди збережеться в серцях його рідних і близьких, колег і учнів – усіх, хто його знав.</a:t>
            </a:r>
          </a:p>
          <a:p>
            <a:endParaRPr lang="uk-UA" sz="1000" dirty="0"/>
          </a:p>
          <a:p>
            <a:r>
              <a:rPr lang="uk-UA" sz="1000" dirty="0"/>
              <a:t>Колектив Київського національного університету імені Тараса Шевченка висловлює щирі співчуття близьким Володимира Семеновича </a:t>
            </a:r>
            <a:r>
              <a:rPr lang="uk-UA" sz="1000" dirty="0" err="1"/>
              <a:t>Королюка</a:t>
            </a:r>
            <a:r>
              <a:rPr lang="uk-UA" sz="1000" dirty="0"/>
              <a:t> та всім, хто знав цю видатну людину.</a:t>
            </a:r>
          </a:p>
        </p:txBody>
      </p:sp>
      <p:sp>
        <p:nvSpPr>
          <p:cNvPr id="12" name="Прямоугольник 11">
            <a:extLst>
              <a:ext uri="{FF2B5EF4-FFF2-40B4-BE49-F238E27FC236}">
                <a16:creationId xmlns:a16="http://schemas.microsoft.com/office/drawing/2014/main" id="{79F08F54-D33E-49A1-A8A2-4AF787B78CB3}"/>
              </a:ext>
            </a:extLst>
          </p:cNvPr>
          <p:cNvSpPr/>
          <p:nvPr/>
        </p:nvSpPr>
        <p:spPr>
          <a:xfrm>
            <a:off x="100668" y="1654802"/>
            <a:ext cx="9043331" cy="2308324"/>
          </a:xfrm>
          <a:prstGeom prst="rect">
            <a:avLst/>
          </a:prstGeom>
        </p:spPr>
        <p:txBody>
          <a:bodyPr wrap="square">
            <a:spAutoFit/>
          </a:bodyPr>
          <a:lstStyle/>
          <a:p>
            <a:pPr indent="457200" algn="just"/>
            <a:r>
              <a:rPr lang="ru-RU" sz="1400" dirty="0" err="1">
                <a:latin typeface="Arial" panose="020B0604020202020204" pitchFamily="34" charset="0"/>
                <a:cs typeface="Arial" panose="020B0604020202020204" pitchFamily="34" charset="0"/>
              </a:rPr>
              <a:t>Багатогранна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наукова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діяльність</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охоплювала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галузі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теорії</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ймовірностей</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математичної</a:t>
            </a:r>
            <a:r>
              <a:rPr lang="ru-RU" sz="1400" dirty="0">
                <a:latin typeface="Arial" panose="020B0604020202020204" pitchFamily="34" charset="0"/>
                <a:cs typeface="Arial" panose="020B0604020202020204" pitchFamily="34" charset="0"/>
              </a:rPr>
              <a:t> статистики, </a:t>
            </a:r>
            <a:r>
              <a:rPr lang="ru-RU" sz="1400" dirty="0" err="1">
                <a:latin typeface="Arial" panose="020B0604020202020204" pitchFamily="34" charset="0"/>
                <a:cs typeface="Arial" panose="020B0604020202020204" pitchFamily="34" charset="0"/>
              </a:rPr>
              <a:t>кібернетики</a:t>
            </a:r>
            <a:r>
              <a:rPr lang="ru-RU" sz="1400" dirty="0">
                <a:latin typeface="Arial" panose="020B0604020202020204" pitchFamily="34" charset="0"/>
                <a:cs typeface="Arial" panose="020B0604020202020204" pitchFamily="34" charset="0"/>
              </a:rPr>
              <a:t>. </a:t>
            </a:r>
            <a:r>
              <a:rPr lang="uk-UA" sz="1400" dirty="0">
                <a:latin typeface="Arial" panose="020B0604020202020204" pitchFamily="34" charset="0"/>
                <a:cs typeface="Arial" panose="020B0604020202020204" pitchFamily="34" charset="0"/>
              </a:rPr>
              <a:t>Досліджувався новий клас стохастичних процесів - процесів з перемиканнями, що є узагальненням </a:t>
            </a:r>
            <a:r>
              <a:rPr lang="uk-UA" sz="1400" dirty="0" err="1">
                <a:latin typeface="Arial" panose="020B0604020202020204" pitchFamily="34" charset="0"/>
                <a:cs typeface="Arial" panose="020B0604020202020204" pitchFamily="34" charset="0"/>
              </a:rPr>
              <a:t>марковських</a:t>
            </a:r>
            <a:r>
              <a:rPr lang="uk-UA" sz="1400" dirty="0">
                <a:latin typeface="Arial" panose="020B0604020202020204" pitchFamily="34" charset="0"/>
                <a:cs typeface="Arial" panose="020B0604020202020204" pitchFamily="34" charset="0"/>
              </a:rPr>
              <a:t> та </a:t>
            </a:r>
            <a:r>
              <a:rPr lang="uk-UA" sz="1400" dirty="0" err="1">
                <a:latin typeface="Arial" panose="020B0604020202020204" pitchFamily="34" charset="0"/>
                <a:cs typeface="Arial" panose="020B0604020202020204" pitchFamily="34" charset="0"/>
              </a:rPr>
              <a:t>напівмарковських</a:t>
            </a:r>
            <a:r>
              <a:rPr lang="uk-UA" sz="1400" dirty="0">
                <a:latin typeface="Arial" panose="020B0604020202020204" pitchFamily="34" charset="0"/>
                <a:cs typeface="Arial" panose="020B0604020202020204" pitchFamily="34" charset="0"/>
              </a:rPr>
              <a:t> процесів; </a:t>
            </a:r>
            <a:r>
              <a:rPr lang="ru-RU" sz="1400" dirty="0" err="1">
                <a:latin typeface="Arial" panose="020B0604020202020204" pitchFamily="34" charset="0"/>
                <a:cs typeface="Arial" panose="020B0604020202020204" pitchFamily="34" charset="0"/>
              </a:rPr>
              <a:t>теоретичне</a:t>
            </a:r>
            <a:r>
              <a:rPr lang="ru-RU" sz="1400" dirty="0">
                <a:latin typeface="Arial" panose="020B0604020202020204" pitchFamily="34" charset="0"/>
                <a:cs typeface="Arial" panose="020B0604020202020204" pitchFamily="34" charset="0"/>
              </a:rPr>
              <a:t> та </a:t>
            </a:r>
            <a:r>
              <a:rPr lang="ru-RU" sz="1400" dirty="0" err="1">
                <a:latin typeface="Arial" panose="020B0604020202020204" pitchFamily="34" charset="0"/>
                <a:cs typeface="Arial" panose="020B0604020202020204" pitchFamily="34" charset="0"/>
              </a:rPr>
              <a:t>прикладне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значення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напівмарковських</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процесів</a:t>
            </a:r>
            <a:r>
              <a:rPr lang="ru-RU" sz="1400" dirty="0">
                <a:latin typeface="Arial" panose="020B0604020202020204" pitchFamily="34" charset="0"/>
                <a:cs typeface="Arial" panose="020B0604020202020204" pitchFamily="34" charset="0"/>
              </a:rPr>
              <a:t>, </a:t>
            </a:r>
            <a:r>
              <a:rPr lang="uk-UA" sz="1400" dirty="0">
                <a:latin typeface="Arial" panose="020B0604020202020204" pitchFamily="34" charset="0"/>
                <a:cs typeface="Arial" panose="020B0604020202020204" pitchFamily="34" charset="0"/>
              </a:rPr>
              <a:t>розробка теорії асимптотичного зниження вимірності та укрупнення станів широкого класу стохастичних систем з перемиканнями; принцип усереднення та дифузійної апроксимації для процесів з перемиканнями; асимптотичний аналіз.</a:t>
            </a:r>
            <a:r>
              <a:rPr lang="ru-RU" sz="1400" dirty="0">
                <a:latin typeface="Arial" panose="020B0604020202020204" pitchFamily="34" charset="0"/>
                <a:cs typeface="Arial" panose="020B0604020202020204" pitchFamily="34" charset="0"/>
              </a:rPr>
              <a:t> </a:t>
            </a:r>
            <a:endParaRPr lang="uk-UA" sz="1400" dirty="0">
              <a:latin typeface="Arial" panose="020B0604020202020204" pitchFamily="34" charset="0"/>
              <a:cs typeface="Arial" panose="020B0604020202020204" pitchFamily="34" charset="0"/>
            </a:endParaRPr>
          </a:p>
          <a:p>
            <a:pPr indent="457200" algn="just"/>
            <a:r>
              <a:rPr lang="ru-RU" sz="1400" dirty="0">
                <a:latin typeface="Arial" panose="020B0604020202020204" pitchFamily="34" charset="0"/>
                <a:cs typeface="Arial" panose="020B0604020202020204" pitchFamily="34" charset="0"/>
              </a:rPr>
              <a:t>В </a:t>
            </a:r>
            <a:r>
              <a:rPr lang="ru-RU" sz="1400" dirty="0" err="1">
                <a:latin typeface="Arial" panose="020B0604020202020204" pitchFamily="34" charset="0"/>
                <a:cs typeface="Arial" panose="020B0604020202020204" pitchFamily="34" charset="0"/>
              </a:rPr>
              <a:t>результаті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цих</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досліджень</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було</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започатковано</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нові</a:t>
            </a:r>
            <a:r>
              <a:rPr lang="ru-RU" sz="1400" dirty="0">
                <a:latin typeface="Arial" panose="020B0604020202020204" pitchFamily="34" charset="0"/>
                <a:cs typeface="Arial" panose="020B0604020202020204" pitchFamily="34" charset="0"/>
              </a:rPr>
              <a:t> напрямки – </a:t>
            </a:r>
            <a:r>
              <a:rPr lang="ru-RU" sz="1400" dirty="0" err="1">
                <a:latin typeface="Arial" panose="020B0604020202020204" pitchFamily="34" charset="0"/>
                <a:cs typeface="Arial" panose="020B0604020202020204" pitchFamily="34" charset="0"/>
              </a:rPr>
              <a:t>теорію</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асимптотичного</a:t>
            </a:r>
            <a:r>
              <a:rPr lang="ru-RU" sz="1400" dirty="0">
                <a:latin typeface="Arial" panose="020B0604020202020204" pitchFamily="34" charset="0"/>
                <a:cs typeface="Arial" panose="020B0604020202020204" pitchFamily="34" charset="0"/>
              </a:rPr>
              <a:t> фазового </a:t>
            </a:r>
            <a:r>
              <a:rPr lang="ru-RU" sz="1400" dirty="0" err="1">
                <a:latin typeface="Arial" panose="020B0604020202020204" pitchFamily="34" charset="0"/>
                <a:cs typeface="Arial" panose="020B0604020202020204" pitchFamily="34" charset="0"/>
              </a:rPr>
              <a:t>укрупнення</a:t>
            </a:r>
            <a:r>
              <a:rPr lang="ru-RU" sz="1400" dirty="0">
                <a:latin typeface="Arial" panose="020B0604020202020204" pitchFamily="34" charset="0"/>
                <a:cs typeface="Arial" panose="020B0604020202020204" pitchFamily="34" charset="0"/>
              </a:rPr>
              <a:t> та </a:t>
            </a:r>
            <a:r>
              <a:rPr lang="ru-RU" sz="1400" dirty="0" err="1">
                <a:latin typeface="Arial" panose="020B0604020202020204" pitchFamily="34" charset="0"/>
                <a:cs typeface="Arial" panose="020B0604020202020204" pitchFamily="34" charset="0"/>
              </a:rPr>
              <a:t>усереднення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випадкових</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процесів</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дослідження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еволюційних</a:t>
            </a:r>
            <a:r>
              <a:rPr lang="ru-RU" sz="1400" dirty="0">
                <a:latin typeface="Arial" panose="020B0604020202020204" pitchFamily="34" charset="0"/>
                <a:cs typeface="Arial" panose="020B0604020202020204" pitchFamily="34" charset="0"/>
              </a:rPr>
              <a:t> систем з </a:t>
            </a:r>
            <a:r>
              <a:rPr lang="ru-RU" sz="1400" dirty="0" err="1">
                <a:latin typeface="Arial" panose="020B0604020202020204" pitchFamily="34" charset="0"/>
                <a:cs typeface="Arial" panose="020B0604020202020204" pitchFamily="34" charset="0"/>
              </a:rPr>
              <a:t>випадковими</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збуреннями</a:t>
            </a:r>
            <a:r>
              <a:rPr lang="ru-RU" sz="1400" dirty="0">
                <a:latin typeface="Arial" panose="020B0604020202020204" pitchFamily="34" charset="0"/>
                <a:cs typeface="Arial" panose="020B0604020202020204" pitchFamily="34" charset="0"/>
              </a:rPr>
              <a:t>.</a:t>
            </a:r>
          </a:p>
          <a:p>
            <a:endParaRPr lang="uk-UA" dirty="0"/>
          </a:p>
        </p:txBody>
      </p:sp>
      <p:pic>
        <p:nvPicPr>
          <p:cNvPr id="15" name="Рисунок 14">
            <a:extLst>
              <a:ext uri="{FF2B5EF4-FFF2-40B4-BE49-F238E27FC236}">
                <a16:creationId xmlns:a16="http://schemas.microsoft.com/office/drawing/2014/main" id="{9731A54B-995D-4334-9B5F-DF4937F9AD64}"/>
              </a:ext>
            </a:extLst>
          </p:cNvPr>
          <p:cNvPicPr>
            <a:picLocks noChangeAspect="1"/>
          </p:cNvPicPr>
          <p:nvPr/>
        </p:nvPicPr>
        <p:blipFill>
          <a:blip r:embed="rId4"/>
          <a:stretch>
            <a:fillRect/>
          </a:stretch>
        </p:blipFill>
        <p:spPr>
          <a:xfrm>
            <a:off x="3770225" y="3668493"/>
            <a:ext cx="1265394" cy="1543163"/>
          </a:xfrm>
          <a:prstGeom prst="ellipse">
            <a:avLst/>
          </a:prstGeom>
          <a:ln>
            <a:noFill/>
          </a:ln>
          <a:effectLst>
            <a:softEdge rad="112500"/>
          </a:effectLst>
        </p:spPr>
      </p:pic>
      <p:sp>
        <p:nvSpPr>
          <p:cNvPr id="16" name="Прямоугольник 15">
            <a:extLst>
              <a:ext uri="{FF2B5EF4-FFF2-40B4-BE49-F238E27FC236}">
                <a16:creationId xmlns:a16="http://schemas.microsoft.com/office/drawing/2014/main" id="{0CE21587-D4ED-4709-9E6B-62AB7B662FEF}"/>
              </a:ext>
            </a:extLst>
          </p:cNvPr>
          <p:cNvSpPr/>
          <p:nvPr/>
        </p:nvSpPr>
        <p:spPr>
          <a:xfrm>
            <a:off x="2977172" y="5211656"/>
            <a:ext cx="2851501" cy="1107996"/>
          </a:xfrm>
          <a:prstGeom prst="rect">
            <a:avLst/>
          </a:prstGeom>
        </p:spPr>
        <p:txBody>
          <a:bodyPr wrap="square">
            <a:spAutoFit/>
          </a:bodyPr>
          <a:lstStyle/>
          <a:p>
            <a:pPr algn="ctr"/>
            <a:r>
              <a:rPr lang="ru-RU" sz="1100" b="1" dirty="0">
                <a:latin typeface="Arial" panose="020B0604020202020204" pitchFamily="34" charset="0"/>
                <a:cs typeface="Arial" panose="020B0604020202020204" pitchFamily="34" charset="0"/>
              </a:rPr>
              <a:t> СКОРОХО́Д </a:t>
            </a:r>
          </a:p>
          <a:p>
            <a:pPr algn="ctr"/>
            <a:r>
              <a:rPr lang="ru-RU" sz="1100" dirty="0">
                <a:latin typeface="Arial" panose="020B0604020202020204" pitchFamily="34" charset="0"/>
                <a:cs typeface="Arial" panose="020B0604020202020204" pitchFamily="34" charset="0"/>
              </a:rPr>
              <a:t> </a:t>
            </a:r>
            <a:r>
              <a:rPr lang="ru-RU" sz="1100" b="1" dirty="0" err="1">
                <a:latin typeface="Arial" panose="020B0604020202020204" pitchFamily="34" charset="0"/>
                <a:cs typeface="Arial" panose="020B0604020202020204" pitchFamily="34" charset="0"/>
              </a:rPr>
              <a:t>Анато́лий</a:t>
            </a:r>
            <a:r>
              <a:rPr lang="ru-RU" sz="1100" b="1" dirty="0">
                <a:latin typeface="Arial" panose="020B0604020202020204" pitchFamily="34" charset="0"/>
                <a:cs typeface="Arial" panose="020B0604020202020204" pitchFamily="34" charset="0"/>
              </a:rPr>
              <a:t> </a:t>
            </a:r>
            <a:r>
              <a:rPr lang="ru-RU" sz="1100" b="1" dirty="0" err="1">
                <a:latin typeface="Arial" panose="020B0604020202020204" pitchFamily="34" charset="0"/>
                <a:cs typeface="Arial" panose="020B0604020202020204" pitchFamily="34" charset="0"/>
              </a:rPr>
              <a:t>Влади́мирович</a:t>
            </a:r>
            <a:r>
              <a:rPr lang="ru-RU" sz="1100" b="1" dirty="0">
                <a:latin typeface="Arial" panose="020B0604020202020204" pitchFamily="34" charset="0"/>
                <a:cs typeface="Arial" panose="020B0604020202020204" pitchFamily="34" charset="0"/>
              </a:rPr>
              <a:t>, </a:t>
            </a:r>
          </a:p>
          <a:p>
            <a:pPr algn="ctr"/>
            <a:r>
              <a:rPr lang="ru-RU" sz="1100" dirty="0">
                <a:latin typeface="Arial" panose="020B0604020202020204" pitchFamily="34" charset="0"/>
                <a:cs typeface="Arial" panose="020B0604020202020204" pitchFamily="34" charset="0"/>
              </a:rPr>
              <a:t> </a:t>
            </a:r>
            <a:r>
              <a:rPr lang="ru-RU" sz="1100" dirty="0" err="1">
                <a:latin typeface="Arial" panose="020B0604020202020204" pitchFamily="34" charset="0"/>
                <a:cs typeface="Arial" panose="020B0604020202020204" pitchFamily="34" charset="0"/>
              </a:rPr>
              <a:t>український</a:t>
            </a:r>
            <a:r>
              <a:rPr lang="ru-RU" sz="1100" dirty="0">
                <a:latin typeface="Arial" panose="020B0604020202020204" pitchFamily="34" charset="0"/>
                <a:cs typeface="Arial" panose="020B0604020202020204" pitchFamily="34" charset="0"/>
              </a:rPr>
              <a:t> математик</a:t>
            </a:r>
            <a:r>
              <a:rPr lang="ru-RU" sz="1100" b="1" dirty="0">
                <a:latin typeface="Arial" panose="020B0604020202020204" pitchFamily="34" charset="0"/>
                <a:cs typeface="Arial" panose="020B0604020202020204" pitchFamily="34" charset="0"/>
              </a:rPr>
              <a:t>, </a:t>
            </a:r>
          </a:p>
          <a:p>
            <a:pPr algn="ctr"/>
            <a:r>
              <a:rPr lang="ru-RU" sz="1100" dirty="0">
                <a:latin typeface="Arial" panose="020B0604020202020204" pitchFamily="34" charset="0"/>
                <a:cs typeface="Arial" panose="020B0604020202020204" pitchFamily="34" charset="0"/>
              </a:rPr>
              <a:t>доктор </a:t>
            </a:r>
            <a:r>
              <a:rPr lang="ru-RU" sz="1100" dirty="0" err="1">
                <a:latin typeface="Arial" panose="020B0604020202020204" pitchFamily="34" charset="0"/>
                <a:cs typeface="Arial" panose="020B0604020202020204" pitchFamily="34" charset="0"/>
              </a:rPr>
              <a:t>фізико-математичних</a:t>
            </a:r>
            <a:r>
              <a:rPr lang="ru-RU" sz="1100" dirty="0">
                <a:latin typeface="Arial" panose="020B0604020202020204" pitchFamily="34" charset="0"/>
                <a:cs typeface="Arial" panose="020B0604020202020204" pitchFamily="34" charset="0"/>
              </a:rPr>
              <a:t> наук, </a:t>
            </a:r>
            <a:r>
              <a:rPr lang="ru-RU" sz="1100" dirty="0" err="1">
                <a:latin typeface="Arial" panose="020B0604020202020204" pitchFamily="34" charset="0"/>
                <a:cs typeface="Arial" panose="020B0604020202020204" pitchFamily="34" charset="0"/>
              </a:rPr>
              <a:t>професор</a:t>
            </a:r>
            <a:r>
              <a:rPr lang="ru-RU" sz="1100" dirty="0">
                <a:latin typeface="Arial" panose="020B0604020202020204" pitchFamily="34" charset="0"/>
                <a:cs typeface="Arial" panose="020B0604020202020204" pitchFamily="34" charset="0"/>
              </a:rPr>
              <a:t> </a:t>
            </a:r>
          </a:p>
          <a:p>
            <a:pPr algn="ctr"/>
            <a:r>
              <a:rPr lang="ru-RU" sz="1100" dirty="0">
                <a:latin typeface="Arial" panose="020B0604020202020204" pitchFamily="34" charset="0"/>
                <a:cs typeface="Arial" panose="020B0604020202020204" pitchFamily="34" charset="0"/>
              </a:rPr>
              <a:t>(1930 – 2011)</a:t>
            </a:r>
            <a:endParaRPr lang="uk-UA" sz="1100" dirty="0">
              <a:latin typeface="Arial" panose="020B0604020202020204" pitchFamily="34" charset="0"/>
              <a:cs typeface="Arial" panose="020B0604020202020204" pitchFamily="34" charset="0"/>
            </a:endParaRPr>
          </a:p>
        </p:txBody>
      </p:sp>
      <p:pic>
        <p:nvPicPr>
          <p:cNvPr id="18" name="Рисунок 17">
            <a:extLst>
              <a:ext uri="{FF2B5EF4-FFF2-40B4-BE49-F238E27FC236}">
                <a16:creationId xmlns:a16="http://schemas.microsoft.com/office/drawing/2014/main" id="{B7C18ABD-368D-4B56-8F01-D0227E8B2818}"/>
              </a:ext>
            </a:extLst>
          </p:cNvPr>
          <p:cNvPicPr>
            <a:picLocks noChangeAspect="1"/>
          </p:cNvPicPr>
          <p:nvPr/>
        </p:nvPicPr>
        <p:blipFill>
          <a:blip r:embed="rId5"/>
          <a:stretch>
            <a:fillRect/>
          </a:stretch>
        </p:blipFill>
        <p:spPr>
          <a:xfrm>
            <a:off x="6914202" y="3657117"/>
            <a:ext cx="1365732" cy="1516193"/>
          </a:xfrm>
          <a:prstGeom prst="ellipse">
            <a:avLst/>
          </a:prstGeom>
          <a:ln>
            <a:noFill/>
          </a:ln>
          <a:effectLst>
            <a:softEdge rad="112500"/>
          </a:effectLst>
        </p:spPr>
      </p:pic>
      <p:sp>
        <p:nvSpPr>
          <p:cNvPr id="19" name="Прямоугольник 18">
            <a:extLst>
              <a:ext uri="{FF2B5EF4-FFF2-40B4-BE49-F238E27FC236}">
                <a16:creationId xmlns:a16="http://schemas.microsoft.com/office/drawing/2014/main" id="{4733B8BC-62A5-4D64-A13E-78296333ADCD}"/>
              </a:ext>
            </a:extLst>
          </p:cNvPr>
          <p:cNvSpPr/>
          <p:nvPr/>
        </p:nvSpPr>
        <p:spPr>
          <a:xfrm>
            <a:off x="6093129" y="5173311"/>
            <a:ext cx="2950202" cy="1123384"/>
          </a:xfrm>
          <a:prstGeom prst="rect">
            <a:avLst/>
          </a:prstGeom>
        </p:spPr>
        <p:txBody>
          <a:bodyPr wrap="square">
            <a:spAutoFit/>
          </a:bodyPr>
          <a:lstStyle/>
          <a:p>
            <a:pPr algn="ctr"/>
            <a:r>
              <a:rPr lang="ru-RU" sz="1200" b="1" dirty="0">
                <a:latin typeface="Arial" panose="020B0604020202020204" pitchFamily="34" charset="0"/>
                <a:cs typeface="Arial" panose="020B0604020202020204" pitchFamily="34" charset="0"/>
              </a:rPr>
              <a:t>АНІСІМОВ </a:t>
            </a:r>
          </a:p>
          <a:p>
            <a:pPr algn="ctr"/>
            <a:r>
              <a:rPr lang="ru-RU" sz="1100" b="1" dirty="0" err="1">
                <a:latin typeface="Arial" panose="020B0604020202020204" pitchFamily="34" charset="0"/>
                <a:cs typeface="Arial" panose="020B0604020202020204" pitchFamily="34" charset="0"/>
              </a:rPr>
              <a:t>Володимир</a:t>
            </a:r>
            <a:r>
              <a:rPr lang="ru-RU" sz="1100" b="1" dirty="0">
                <a:latin typeface="Arial" panose="020B0604020202020204" pitchFamily="34" charset="0"/>
                <a:cs typeface="Arial" panose="020B0604020202020204" pitchFamily="34" charset="0"/>
              </a:rPr>
              <a:t> Владиславович</a:t>
            </a:r>
          </a:p>
          <a:p>
            <a:pPr algn="ctr"/>
            <a:r>
              <a:rPr lang="ru-RU" sz="1100" dirty="0" err="1">
                <a:latin typeface="Arial" panose="020B0604020202020204" pitchFamily="34" charset="0"/>
                <a:cs typeface="Arial" panose="020B0604020202020204" pitchFamily="34" charset="0"/>
              </a:rPr>
              <a:t>український</a:t>
            </a:r>
            <a:r>
              <a:rPr lang="ru-RU" sz="1100" dirty="0">
                <a:latin typeface="Arial" panose="020B0604020202020204" pitchFamily="34" charset="0"/>
                <a:cs typeface="Arial" panose="020B0604020202020204" pitchFamily="34" charset="0"/>
              </a:rPr>
              <a:t> учений у </a:t>
            </a:r>
            <a:r>
              <a:rPr lang="ru-RU" sz="1100" dirty="0" err="1">
                <a:latin typeface="Arial" panose="020B0604020202020204" pitchFamily="34" charset="0"/>
                <a:cs typeface="Arial" panose="020B0604020202020204" pitchFamily="34" charset="0"/>
              </a:rPr>
              <a:t>галузі</a:t>
            </a:r>
            <a:r>
              <a:rPr lang="ru-RU" sz="1100" dirty="0">
                <a:latin typeface="Arial" panose="020B0604020202020204" pitchFamily="34" charset="0"/>
                <a:cs typeface="Arial" panose="020B0604020202020204" pitchFamily="34" charset="0"/>
              </a:rPr>
              <a:t> </a:t>
            </a:r>
          </a:p>
          <a:p>
            <a:pPr algn="ctr"/>
            <a:r>
              <a:rPr lang="ru-RU" sz="1100" dirty="0" err="1">
                <a:latin typeface="Arial" panose="020B0604020202020204" pitchFamily="34" charset="0"/>
                <a:cs typeface="Arial" panose="020B0604020202020204" pitchFamily="34" charset="0"/>
              </a:rPr>
              <a:t>прикладної</a:t>
            </a:r>
            <a:r>
              <a:rPr lang="ru-RU" sz="1100" dirty="0">
                <a:latin typeface="Arial" panose="020B0604020202020204" pitchFamily="34" charset="0"/>
                <a:cs typeface="Arial" panose="020B0604020202020204" pitchFamily="34" charset="0"/>
              </a:rPr>
              <a:t> математики,</a:t>
            </a:r>
          </a:p>
          <a:p>
            <a:pPr algn="ctr"/>
            <a:r>
              <a:rPr lang="ru-RU" sz="1100" dirty="0">
                <a:latin typeface="Arial" panose="020B0604020202020204" pitchFamily="34" charset="0"/>
                <a:cs typeface="Arial" panose="020B0604020202020204" pitchFamily="34" charset="0"/>
              </a:rPr>
              <a:t> доктор </a:t>
            </a:r>
            <a:r>
              <a:rPr lang="ru-RU" sz="1100" dirty="0" err="1">
                <a:latin typeface="Arial" panose="020B0604020202020204" pitchFamily="34" charset="0"/>
                <a:cs typeface="Arial" panose="020B0604020202020204" pitchFamily="34" charset="0"/>
              </a:rPr>
              <a:t>фізико-математичних</a:t>
            </a:r>
            <a:r>
              <a:rPr lang="ru-RU" sz="1100" dirty="0">
                <a:latin typeface="Arial" panose="020B0604020202020204" pitchFamily="34" charset="0"/>
                <a:cs typeface="Arial" panose="020B0604020202020204" pitchFamily="34" charset="0"/>
              </a:rPr>
              <a:t> наук, </a:t>
            </a:r>
          </a:p>
          <a:p>
            <a:pPr algn="ctr"/>
            <a:r>
              <a:rPr lang="ru-RU" sz="1100" dirty="0" err="1">
                <a:latin typeface="Arial" panose="020B0604020202020204" pitchFamily="34" charset="0"/>
                <a:cs typeface="Arial" panose="020B0604020202020204" pitchFamily="34" charset="0"/>
              </a:rPr>
              <a:t>професор</a:t>
            </a:r>
            <a:r>
              <a:rPr lang="ru-RU" sz="1100" dirty="0">
                <a:latin typeface="Arial" panose="020B0604020202020204" pitchFamily="34" charset="0"/>
                <a:cs typeface="Arial" panose="020B0604020202020204" pitchFamily="34" charset="0"/>
              </a:rPr>
              <a:t>.</a:t>
            </a:r>
            <a:endParaRPr lang="uk-UA"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6351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8132" y="1734500"/>
            <a:ext cx="2642533" cy="1200329"/>
          </a:xfrm>
          <a:prstGeom prst="rect">
            <a:avLst/>
          </a:prstGeom>
        </p:spPr>
        <p:txBody>
          <a:bodyPr wrap="square">
            <a:spAutoFit/>
          </a:bodyPr>
          <a:lstStyle/>
          <a:p>
            <a:pPr lvl="1">
              <a:spcBef>
                <a:spcPct val="0"/>
              </a:spcBef>
            </a:pPr>
            <a:r>
              <a:rPr lang="uk-UA" sz="1200" b="1" dirty="0">
                <a:solidFill>
                  <a:srgbClr val="131C46"/>
                </a:solidFill>
                <a:latin typeface="Arial" panose="020B0604020202020204" pitchFamily="34" charset="0"/>
                <a:cs typeface="Arial" panose="020B0604020202020204" pitchFamily="34" charset="0"/>
              </a:rPr>
              <a:t>Кількісний склад:  </a:t>
            </a:r>
            <a:r>
              <a:rPr lang="uk-UA" sz="1200" b="1" dirty="0">
                <a:solidFill>
                  <a:srgbClr val="C00000"/>
                </a:solidFill>
                <a:latin typeface="Arial" panose="020B0604020202020204" pitchFamily="34" charset="0"/>
                <a:cs typeface="Arial" panose="020B0604020202020204" pitchFamily="34" charset="0"/>
              </a:rPr>
              <a:t>20 осіб</a:t>
            </a:r>
          </a:p>
          <a:p>
            <a:pPr lvl="1">
              <a:spcBef>
                <a:spcPct val="0"/>
              </a:spcBef>
            </a:pPr>
            <a:r>
              <a:rPr lang="uk-UA" sz="1200" b="1" dirty="0">
                <a:solidFill>
                  <a:srgbClr val="131C46"/>
                </a:solidFill>
                <a:latin typeface="Arial" panose="020B0604020202020204" pitchFamily="34" charset="0"/>
                <a:cs typeface="Arial" panose="020B0604020202020204" pitchFamily="34" charset="0"/>
              </a:rPr>
              <a:t>Кваліфікаційний склад: </a:t>
            </a:r>
          </a:p>
          <a:p>
            <a:pPr lvl="1">
              <a:spcBef>
                <a:spcPct val="0"/>
              </a:spcBef>
            </a:pPr>
            <a:r>
              <a:rPr lang="uk-UA" sz="1200" dirty="0">
                <a:solidFill>
                  <a:srgbClr val="131C46"/>
                </a:solidFill>
                <a:latin typeface="Arial" panose="020B0604020202020204" pitchFamily="34" charset="0"/>
                <a:cs typeface="Arial" panose="020B0604020202020204" pitchFamily="34" charset="0"/>
              </a:rPr>
              <a:t>Докторів наук – </a:t>
            </a:r>
            <a:r>
              <a:rPr lang="uk-UA" sz="1200" b="1" dirty="0">
                <a:solidFill>
                  <a:srgbClr val="C00000"/>
                </a:solidFill>
                <a:latin typeface="Arial" panose="020B0604020202020204" pitchFamily="34" charset="0"/>
                <a:cs typeface="Arial" panose="020B0604020202020204" pitchFamily="34" charset="0"/>
              </a:rPr>
              <a:t>*6*</a:t>
            </a:r>
          </a:p>
          <a:p>
            <a:pPr lvl="1">
              <a:spcBef>
                <a:spcPct val="0"/>
              </a:spcBef>
            </a:pPr>
            <a:r>
              <a:rPr lang="uk-UA" sz="1200" dirty="0">
                <a:solidFill>
                  <a:srgbClr val="131C46"/>
                </a:solidFill>
                <a:latin typeface="Arial" panose="020B0604020202020204" pitchFamily="34" charset="0"/>
                <a:cs typeface="Arial" panose="020B0604020202020204" pitchFamily="34" charset="0"/>
              </a:rPr>
              <a:t>Кандидатів наук – </a:t>
            </a:r>
            <a:r>
              <a:rPr lang="uk-UA" sz="1200" b="1" dirty="0">
                <a:solidFill>
                  <a:srgbClr val="C00000"/>
                </a:solidFill>
                <a:latin typeface="Arial" panose="020B0604020202020204" pitchFamily="34" charset="0"/>
                <a:cs typeface="Arial" panose="020B0604020202020204" pitchFamily="34" charset="0"/>
              </a:rPr>
              <a:t>*7*</a:t>
            </a:r>
            <a:endParaRPr lang="uk-UA" sz="1200" dirty="0">
              <a:solidFill>
                <a:srgbClr val="C00000"/>
              </a:solidFill>
              <a:latin typeface="Arial" panose="020B0604020202020204" pitchFamily="34" charset="0"/>
              <a:cs typeface="Arial" panose="020B0604020202020204" pitchFamily="34" charset="0"/>
            </a:endParaRPr>
          </a:p>
          <a:p>
            <a:pPr lvl="1">
              <a:spcBef>
                <a:spcPct val="0"/>
              </a:spcBef>
            </a:pPr>
            <a:r>
              <a:rPr lang="uk-UA" sz="1200" dirty="0">
                <a:solidFill>
                  <a:srgbClr val="131C46"/>
                </a:solidFill>
                <a:latin typeface="Arial" panose="020B0604020202020204" pitchFamily="34" charset="0"/>
                <a:cs typeface="Arial" panose="020B0604020202020204" pitchFamily="34" charset="0"/>
              </a:rPr>
              <a:t>Докторів філософії –</a:t>
            </a:r>
            <a:r>
              <a:rPr lang="uk-UA" sz="1200" b="1" dirty="0">
                <a:solidFill>
                  <a:srgbClr val="C00000"/>
                </a:solidFill>
                <a:latin typeface="Arial" panose="020B0604020202020204" pitchFamily="34" charset="0"/>
                <a:cs typeface="Arial" panose="020B0604020202020204" pitchFamily="34" charset="0"/>
              </a:rPr>
              <a:t>*3*</a:t>
            </a:r>
            <a:endParaRPr lang="uk-UA" sz="1200" dirty="0">
              <a:solidFill>
                <a:srgbClr val="C00000"/>
              </a:solidFill>
              <a:latin typeface="Arial" panose="020B0604020202020204" pitchFamily="34" charset="0"/>
              <a:cs typeface="Arial" panose="020B0604020202020204" pitchFamily="34" charset="0"/>
            </a:endParaRPr>
          </a:p>
          <a:p>
            <a:pPr lvl="1">
              <a:spcBef>
                <a:spcPct val="0"/>
              </a:spcBef>
            </a:pPr>
            <a:r>
              <a:rPr lang="uk-UA" sz="1200" dirty="0">
                <a:solidFill>
                  <a:srgbClr val="131C46"/>
                </a:solidFill>
                <a:latin typeface="Arial" panose="020B0604020202020204" pitchFamily="34" charset="0"/>
                <a:cs typeface="Arial" panose="020B0604020202020204" pitchFamily="34" charset="0"/>
              </a:rPr>
              <a:t>Магістрів –</a:t>
            </a:r>
            <a:r>
              <a:rPr lang="uk-UA" sz="1200" dirty="0">
                <a:solidFill>
                  <a:srgbClr val="C00000"/>
                </a:solidFill>
                <a:latin typeface="Arial" panose="020B0604020202020204" pitchFamily="34" charset="0"/>
                <a:cs typeface="Arial" panose="020B0604020202020204" pitchFamily="34" charset="0"/>
              </a:rPr>
              <a:t> </a:t>
            </a:r>
            <a:r>
              <a:rPr lang="uk-UA" sz="1200" b="1" dirty="0">
                <a:solidFill>
                  <a:srgbClr val="C00000"/>
                </a:solidFill>
                <a:latin typeface="Arial" panose="020B0604020202020204" pitchFamily="34" charset="0"/>
                <a:cs typeface="Arial" panose="020B0604020202020204" pitchFamily="34" charset="0"/>
              </a:rPr>
              <a:t>*2*</a:t>
            </a:r>
          </a:p>
        </p:txBody>
      </p:sp>
      <p:graphicFrame>
        <p:nvGraphicFramePr>
          <p:cNvPr id="12" name="Таблица 11">
            <a:extLst>
              <a:ext uri="{FF2B5EF4-FFF2-40B4-BE49-F238E27FC236}">
                <a16:creationId xmlns:a16="http://schemas.microsoft.com/office/drawing/2014/main" id="{D79B98E0-4D94-48CE-8A6E-A8E446C48577}"/>
              </a:ext>
            </a:extLst>
          </p:cNvPr>
          <p:cNvGraphicFramePr>
            <a:graphicFrameLocks noGrp="1"/>
          </p:cNvGraphicFramePr>
          <p:nvPr>
            <p:extLst>
              <p:ext uri="{D42A27DB-BD31-4B8C-83A1-F6EECF244321}">
                <p14:modId xmlns:p14="http://schemas.microsoft.com/office/powerpoint/2010/main" val="2614341090"/>
              </p:ext>
            </p:extLst>
          </p:nvPr>
        </p:nvGraphicFramePr>
        <p:xfrm>
          <a:off x="393723" y="3092972"/>
          <a:ext cx="2064050" cy="3225400"/>
        </p:xfrm>
        <a:graphic>
          <a:graphicData uri="http://schemas.openxmlformats.org/drawingml/2006/table">
            <a:tbl>
              <a:tblPr firstRow="1" bandRow="1">
                <a:tableStyleId>{2D5ABB26-0587-4C30-8999-92F81FD0307C}</a:tableStyleId>
              </a:tblPr>
              <a:tblGrid>
                <a:gridCol w="1087866">
                  <a:extLst>
                    <a:ext uri="{9D8B030D-6E8A-4147-A177-3AD203B41FA5}">
                      <a16:colId xmlns:a16="http://schemas.microsoft.com/office/drawing/2014/main" val="2489134777"/>
                    </a:ext>
                  </a:extLst>
                </a:gridCol>
                <a:gridCol w="976184">
                  <a:extLst>
                    <a:ext uri="{9D8B030D-6E8A-4147-A177-3AD203B41FA5}">
                      <a16:colId xmlns:a16="http://schemas.microsoft.com/office/drawing/2014/main" val="2104113695"/>
                    </a:ext>
                  </a:extLst>
                </a:gridCol>
              </a:tblGrid>
              <a:tr h="359728">
                <a:tc>
                  <a:txBody>
                    <a:bodyPr/>
                    <a:lstStyle/>
                    <a:p>
                      <a:endParaRPr lang="ru-RU" sz="1200" dirty="0">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dirty="0">
                          <a:solidFill>
                            <a:srgbClr val="131C46"/>
                          </a:solidFill>
                          <a:latin typeface="Arial" panose="020B0604020202020204" pitchFamily="34" charset="0"/>
                          <a:cs typeface="Arial" panose="020B0604020202020204" pitchFamily="34" charset="0"/>
                        </a:rPr>
                        <a:t>Кількість</a:t>
                      </a:r>
                    </a:p>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dirty="0">
                          <a:solidFill>
                            <a:srgbClr val="131C46"/>
                          </a:solidFill>
                          <a:latin typeface="Arial" panose="020B0604020202020204" pitchFamily="34" charset="0"/>
                          <a:cs typeface="Arial" panose="020B0604020202020204" pitchFamily="34" charset="0"/>
                        </a:rPr>
                        <a:t>за останні 5 років</a:t>
                      </a:r>
                    </a:p>
                  </a:txBody>
                  <a:tcPr marL="48221" marR="48221" marT="24110" marB="24110">
                    <a:solidFill>
                      <a:schemeClr val="accent5">
                        <a:lumMod val="20000"/>
                        <a:lumOff val="80000"/>
                      </a:schemeClr>
                    </a:solidFill>
                  </a:tcPr>
                </a:tc>
                <a:extLst>
                  <a:ext uri="{0D108BD9-81ED-4DB2-BD59-A6C34878D82A}">
                    <a16:rowId xmlns:a16="http://schemas.microsoft.com/office/drawing/2014/main" val="1081326562"/>
                  </a:ext>
                </a:extLst>
              </a:tr>
              <a:tr h="196811">
                <a:tc>
                  <a:txBody>
                    <a:bodyPr/>
                    <a:lstStyle/>
                    <a:p>
                      <a:r>
                        <a:rPr lang="uk-UA" altLang="uk-UA" sz="1200" dirty="0">
                          <a:solidFill>
                            <a:srgbClr val="131C46"/>
                          </a:solidFill>
                          <a:latin typeface="Arial" panose="020B0604020202020204" pitchFamily="34" charset="0"/>
                          <a:cs typeface="Arial" panose="020B0604020202020204" pitchFamily="34" charset="0"/>
                        </a:rPr>
                        <a:t>патентів </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a:t>
                      </a:r>
                      <a:r>
                        <a:rPr lang="en-US" altLang="uk-UA" sz="1200" b="1" dirty="0">
                          <a:solidFill>
                            <a:srgbClr val="C00000"/>
                          </a:solidFill>
                          <a:latin typeface="Arial" panose="020B0604020202020204" pitchFamily="34" charset="0"/>
                          <a:cs typeface="Arial" panose="020B0604020202020204" pitchFamily="34" charset="0"/>
                        </a:rPr>
                        <a:t>2</a:t>
                      </a:r>
                      <a:r>
                        <a:rPr lang="uk-UA" altLang="uk-UA" sz="1200" b="1" dirty="0">
                          <a:solidFill>
                            <a:srgbClr val="C00000"/>
                          </a:solidFill>
                          <a:latin typeface="Arial" panose="020B0604020202020204" pitchFamily="34" charset="0"/>
                          <a:cs typeface="Arial" panose="020B0604020202020204" pitchFamily="34" charset="0"/>
                        </a:rPr>
                        <a:t>*</a:t>
                      </a:r>
                    </a:p>
                  </a:txBody>
                  <a:tcPr marL="48221" marR="48221" marT="24110" marB="24110" anchor="ctr"/>
                </a:tc>
                <a:extLst>
                  <a:ext uri="{0D108BD9-81ED-4DB2-BD59-A6C34878D82A}">
                    <a16:rowId xmlns:a16="http://schemas.microsoft.com/office/drawing/2014/main" val="1563892965"/>
                  </a:ext>
                </a:extLst>
              </a:tr>
              <a:tr h="196811">
                <a:tc>
                  <a:txBody>
                    <a:bodyPr/>
                    <a:lstStyle/>
                    <a:p>
                      <a:r>
                        <a:rPr lang="uk-UA" altLang="uk-UA" sz="1200" dirty="0">
                          <a:solidFill>
                            <a:srgbClr val="131C46"/>
                          </a:solidFill>
                          <a:latin typeface="Arial" panose="020B0604020202020204" pitchFamily="34" charset="0"/>
                          <a:cs typeface="Arial" panose="020B0604020202020204" pitchFamily="34" charset="0"/>
                        </a:rPr>
                        <a:t>монографій</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*3*</a:t>
                      </a:r>
                    </a:p>
                  </a:txBody>
                  <a:tcPr marL="48221" marR="48221" marT="24110" marB="24110" anchor="ctr"/>
                </a:tc>
                <a:extLst>
                  <a:ext uri="{0D108BD9-81ED-4DB2-BD59-A6C34878D82A}">
                    <a16:rowId xmlns:a16="http://schemas.microsoft.com/office/drawing/2014/main" val="2895702754"/>
                  </a:ext>
                </a:extLst>
              </a:tr>
              <a:tr h="196811">
                <a:tc>
                  <a:txBody>
                    <a:bodyPr/>
                    <a:lstStyle/>
                    <a:p>
                      <a:r>
                        <a:rPr lang="uk-UA" altLang="uk-UA" sz="1200" dirty="0">
                          <a:solidFill>
                            <a:srgbClr val="131C46"/>
                          </a:solidFill>
                          <a:latin typeface="Arial" panose="020B0604020202020204" pitchFamily="34" charset="0"/>
                          <a:cs typeface="Arial" panose="020B0604020202020204" pitchFamily="34" charset="0"/>
                        </a:rPr>
                        <a:t>підручників</a:t>
                      </a: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*1*</a:t>
                      </a:r>
                    </a:p>
                  </a:txBody>
                  <a:tcPr marL="48221" marR="48221" marT="24110" marB="24110" anchor="ctr"/>
                </a:tc>
                <a:extLst>
                  <a:ext uri="{0D108BD9-81ED-4DB2-BD59-A6C34878D82A}">
                    <a16:rowId xmlns:a16="http://schemas.microsoft.com/office/drawing/2014/main" val="1728994095"/>
                  </a:ext>
                </a:extLst>
              </a:tr>
              <a:tr h="196811">
                <a:tc>
                  <a:txBody>
                    <a:bodyPr/>
                    <a:lstStyle/>
                    <a:p>
                      <a:r>
                        <a:rPr lang="ru-RU" sz="1200" dirty="0" err="1">
                          <a:solidFill>
                            <a:srgbClr val="131C46"/>
                          </a:solidFill>
                          <a:latin typeface="Arial" panose="020B0604020202020204" pitchFamily="34" charset="0"/>
                          <a:cs typeface="Arial" panose="020B0604020202020204" pitchFamily="34" charset="0"/>
                        </a:rPr>
                        <a:t>посібників</a:t>
                      </a:r>
                      <a:r>
                        <a:rPr lang="ru-RU" sz="1200" dirty="0">
                          <a:solidFill>
                            <a:srgbClr val="131C46"/>
                          </a:solidFill>
                          <a:latin typeface="Arial" panose="020B0604020202020204" pitchFamily="34" charset="0"/>
                          <a:cs typeface="Arial" panose="020B0604020202020204" pitchFamily="34" charset="0"/>
                        </a:rPr>
                        <a:t>:</a:t>
                      </a: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*7*</a:t>
                      </a:r>
                    </a:p>
                  </a:txBody>
                  <a:tcPr marL="48221" marR="48221" marT="24110" marB="24110" anchor="ctr"/>
                </a:tc>
                <a:extLst>
                  <a:ext uri="{0D108BD9-81ED-4DB2-BD59-A6C34878D82A}">
                    <a16:rowId xmlns:a16="http://schemas.microsoft.com/office/drawing/2014/main" val="10004"/>
                  </a:ext>
                </a:extLst>
              </a:tr>
              <a:tr h="299681">
                <a:tc>
                  <a:txBody>
                    <a:bodyPr/>
                    <a:lstStyle/>
                    <a:p>
                      <a:r>
                        <a:rPr lang="ru-RU" sz="1200" dirty="0" err="1">
                          <a:solidFill>
                            <a:srgbClr val="131C46"/>
                          </a:solidFill>
                          <a:latin typeface="Arial" panose="020B0604020202020204" pitchFamily="34" charset="0"/>
                          <a:cs typeface="Arial" panose="020B0604020202020204" pitchFamily="34" charset="0"/>
                        </a:rPr>
                        <a:t>статтей</a:t>
                      </a:r>
                      <a:br>
                        <a:rPr lang="en-US" sz="1200" dirty="0">
                          <a:solidFill>
                            <a:srgbClr val="131C46"/>
                          </a:solidFill>
                          <a:latin typeface="Arial" panose="020B0604020202020204" pitchFamily="34" charset="0"/>
                          <a:cs typeface="Arial" panose="020B0604020202020204" pitchFamily="34" charset="0"/>
                        </a:rPr>
                      </a:br>
                      <a:r>
                        <a:rPr lang="uk-UA" sz="1200" dirty="0">
                          <a:solidFill>
                            <a:srgbClr val="131C46"/>
                          </a:solidFill>
                          <a:latin typeface="Arial" panose="020B0604020202020204" pitchFamily="34" charset="0"/>
                          <a:cs typeface="Arial" panose="020B0604020202020204" pitchFamily="34" charset="0"/>
                        </a:rPr>
                        <a:t>у</a:t>
                      </a:r>
                      <a:r>
                        <a:rPr lang="ru-RU" sz="1200" dirty="0">
                          <a:solidFill>
                            <a:srgbClr val="131C46"/>
                          </a:solidFill>
                          <a:latin typeface="Arial" panose="020B0604020202020204" pitchFamily="34" charset="0"/>
                          <a:cs typeface="Arial" panose="020B0604020202020204" pitchFamily="34" charset="0"/>
                        </a:rPr>
                        <a:t> тому </a:t>
                      </a:r>
                      <a:r>
                        <a:rPr lang="ru-RU" sz="1200" dirty="0" err="1">
                          <a:solidFill>
                            <a:srgbClr val="131C46"/>
                          </a:solidFill>
                          <a:latin typeface="Arial" panose="020B0604020202020204" pitchFamily="34" charset="0"/>
                          <a:cs typeface="Arial" panose="020B0604020202020204" pitchFamily="34" charset="0"/>
                        </a:rPr>
                        <a:t>числі</a:t>
                      </a:r>
                      <a:r>
                        <a:rPr lang="uk-UA" sz="1200" dirty="0">
                          <a:solidFill>
                            <a:srgbClr val="131C46"/>
                          </a:solidFill>
                          <a:latin typeface="Arial" panose="020B0604020202020204" pitchFamily="34" charset="0"/>
                          <a:cs typeface="Arial" panose="020B0604020202020204" pitchFamily="34" charset="0"/>
                        </a:rPr>
                        <a:t>:</a:t>
                      </a:r>
                      <a:r>
                        <a:rPr lang="ru-RU" sz="1200" dirty="0">
                          <a:solidFill>
                            <a:srgbClr val="131C46"/>
                          </a:solidFill>
                          <a:latin typeface="Arial" panose="020B0604020202020204" pitchFamily="34" charset="0"/>
                          <a:cs typeface="Arial" panose="020B0604020202020204" pitchFamily="34" charset="0"/>
                        </a:rPr>
                        <a:t> </a:t>
                      </a: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*128*</a:t>
                      </a:r>
                    </a:p>
                  </a:txBody>
                  <a:tcPr marL="48221" marR="48221" marT="24110" marB="24110" anchor="ctr"/>
                </a:tc>
                <a:extLst>
                  <a:ext uri="{0D108BD9-81ED-4DB2-BD59-A6C34878D82A}">
                    <a16:rowId xmlns:a16="http://schemas.microsoft.com/office/drawing/2014/main" val="10005"/>
                  </a:ext>
                </a:extLst>
              </a:tr>
              <a:tr h="196811">
                <a:tc>
                  <a:txBody>
                    <a:bodyPr/>
                    <a:lstStyle/>
                    <a:p>
                      <a:r>
                        <a:rPr lang="en-US" sz="1200" dirty="0">
                          <a:solidFill>
                            <a:srgbClr val="131C46"/>
                          </a:solidFill>
                          <a:latin typeface="Arial" panose="020B0604020202020204" pitchFamily="34" charset="0"/>
                          <a:cs typeface="Arial" panose="020B0604020202020204" pitchFamily="34" charset="0"/>
                        </a:rPr>
                        <a:t>Scopus</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*100*</a:t>
                      </a:r>
                    </a:p>
                  </a:txBody>
                  <a:tcPr marL="48221" marR="48221" marT="24110" marB="24110" anchor="ctr"/>
                </a:tc>
                <a:extLst>
                  <a:ext uri="{0D108BD9-81ED-4DB2-BD59-A6C34878D82A}">
                    <a16:rowId xmlns:a16="http://schemas.microsoft.com/office/drawing/2014/main" val="10006"/>
                  </a:ext>
                </a:extLst>
              </a:tr>
              <a:tr h="196811">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solidFill>
                            <a:srgbClr val="131C46"/>
                          </a:solidFill>
                          <a:latin typeface="Arial" panose="020B0604020202020204" pitchFamily="34" charset="0"/>
                          <a:cs typeface="Arial" panose="020B0604020202020204" pitchFamily="34" charset="0"/>
                        </a:rPr>
                        <a:t>WOS</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*40*</a:t>
                      </a:r>
                    </a:p>
                  </a:txBody>
                  <a:tcPr marL="48221" marR="48221" marT="24110" marB="24110" anchor="ctr"/>
                </a:tc>
                <a:extLst>
                  <a:ext uri="{0D108BD9-81ED-4DB2-BD59-A6C34878D82A}">
                    <a16:rowId xmlns:a16="http://schemas.microsoft.com/office/drawing/2014/main" val="10007"/>
                  </a:ext>
                </a:extLst>
              </a:tr>
              <a:tr h="299681">
                <a:tc>
                  <a:txBody>
                    <a:bodyPr/>
                    <a:lstStyle/>
                    <a:p>
                      <a:r>
                        <a:rPr lang="ru-RU" sz="1200" dirty="0">
                          <a:solidFill>
                            <a:srgbClr val="131C46"/>
                          </a:solidFill>
                          <a:latin typeface="Arial" panose="020B0604020202020204" pitchFamily="34" charset="0"/>
                          <a:cs typeface="Arial" panose="020B0604020202020204" pitchFamily="34" charset="0"/>
                        </a:rPr>
                        <a:t>Участь у </a:t>
                      </a:r>
                      <a:r>
                        <a:rPr lang="ru-RU" sz="1200" dirty="0" err="1">
                          <a:solidFill>
                            <a:srgbClr val="131C46"/>
                          </a:solidFill>
                          <a:latin typeface="Arial" panose="020B0604020202020204" pitchFamily="34" charset="0"/>
                          <a:cs typeface="Arial" panose="020B0604020202020204" pitchFamily="34" charset="0"/>
                        </a:rPr>
                        <a:t>конференціях</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*88*</a:t>
                      </a:r>
                    </a:p>
                  </a:txBody>
                  <a:tcPr marL="48221" marR="48221" marT="24110" marB="24110" anchor="ctr"/>
                </a:tc>
                <a:extLst>
                  <a:ext uri="{0D108BD9-81ED-4DB2-BD59-A6C34878D82A}">
                    <a16:rowId xmlns:a16="http://schemas.microsoft.com/office/drawing/2014/main" val="10008"/>
                  </a:ext>
                </a:extLst>
              </a:tr>
              <a:tr h="196811">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ru-RU" sz="1200" dirty="0">
                          <a:solidFill>
                            <a:srgbClr val="131C46"/>
                          </a:solidFill>
                          <a:latin typeface="Arial" panose="020B0604020202020204" pitchFamily="34" charset="0"/>
                          <a:cs typeface="Arial" panose="020B0604020202020204" pitchFamily="34" charset="0"/>
                        </a:rPr>
                        <a:t>Участь у </a:t>
                      </a:r>
                      <a:r>
                        <a:rPr lang="ru-RU" sz="1200" dirty="0" err="1">
                          <a:solidFill>
                            <a:srgbClr val="131C46"/>
                          </a:solidFill>
                          <a:latin typeface="Arial" panose="020B0604020202020204" pitchFamily="34" charset="0"/>
                          <a:cs typeface="Arial" panose="020B0604020202020204" pitchFamily="34" charset="0"/>
                        </a:rPr>
                        <a:t>виставках</a:t>
                      </a:r>
                      <a:endParaRPr lang="ru-RU" sz="1200" dirty="0">
                        <a:solidFill>
                          <a:srgbClr val="131C46"/>
                        </a:solidFill>
                        <a:latin typeface="Arial" panose="020B0604020202020204" pitchFamily="34" charset="0"/>
                        <a:cs typeface="Arial" panose="020B0604020202020204" pitchFamily="34" charset="0"/>
                      </a:endParaRPr>
                    </a:p>
                  </a:txBody>
                  <a:tcPr marL="48221" marR="48221" marT="24110" marB="24110">
                    <a:solidFill>
                      <a:schemeClr val="accent5">
                        <a:lumMod val="20000"/>
                        <a:lumOff val="80000"/>
                      </a:schemeClr>
                    </a:solidFill>
                  </a:tcPr>
                </a:tc>
                <a:tc>
                  <a:txBody>
                    <a:bodyPr/>
                    <a:lstStyle/>
                    <a:p>
                      <a:pPr marL="0" marR="0" indent="0" algn="ctr" defTabSz="642915" rtl="0" eaLnBrk="1" fontAlgn="auto" latinLnBrk="0" hangingPunct="1">
                        <a:lnSpc>
                          <a:spcPct val="100000"/>
                        </a:lnSpc>
                        <a:spcBef>
                          <a:spcPts val="0"/>
                        </a:spcBef>
                        <a:spcAft>
                          <a:spcPts val="0"/>
                        </a:spcAft>
                        <a:buClrTx/>
                        <a:buSzTx/>
                        <a:buFontTx/>
                        <a:buNone/>
                        <a:tabLst/>
                        <a:defRPr/>
                      </a:pPr>
                      <a:r>
                        <a:rPr lang="uk-UA" altLang="uk-UA" sz="1200" b="1" dirty="0">
                          <a:solidFill>
                            <a:srgbClr val="C00000"/>
                          </a:solidFill>
                          <a:latin typeface="Arial" panose="020B0604020202020204" pitchFamily="34" charset="0"/>
                          <a:cs typeface="Arial" panose="020B0604020202020204" pitchFamily="34" charset="0"/>
                        </a:rPr>
                        <a:t>*</a:t>
                      </a:r>
                      <a:r>
                        <a:rPr lang="en-US" altLang="uk-UA" sz="1200" b="1" dirty="0">
                          <a:solidFill>
                            <a:srgbClr val="C00000"/>
                          </a:solidFill>
                          <a:latin typeface="Arial" panose="020B0604020202020204" pitchFamily="34" charset="0"/>
                          <a:cs typeface="Arial" panose="020B0604020202020204" pitchFamily="34" charset="0"/>
                        </a:rPr>
                        <a:t>0</a:t>
                      </a:r>
                      <a:r>
                        <a:rPr lang="uk-UA" altLang="uk-UA" sz="1200" b="1" dirty="0">
                          <a:solidFill>
                            <a:srgbClr val="C00000"/>
                          </a:solidFill>
                          <a:latin typeface="Arial" panose="020B0604020202020204" pitchFamily="34" charset="0"/>
                          <a:cs typeface="Arial" panose="020B0604020202020204" pitchFamily="34" charset="0"/>
                        </a:rPr>
                        <a:t>*</a:t>
                      </a:r>
                    </a:p>
                  </a:txBody>
                  <a:tcPr marL="48221" marR="48221" marT="24110" marB="24110" anchor="ctr"/>
                </a:tc>
                <a:extLst>
                  <a:ext uri="{0D108BD9-81ED-4DB2-BD59-A6C34878D82A}">
                    <a16:rowId xmlns:a16="http://schemas.microsoft.com/office/drawing/2014/main" val="10009"/>
                  </a:ext>
                </a:extLst>
              </a:tr>
            </a:tbl>
          </a:graphicData>
        </a:graphic>
      </p:graphicFrame>
      <p:sp>
        <p:nvSpPr>
          <p:cNvPr id="6" name="Прямоугольник 5"/>
          <p:cNvSpPr/>
          <p:nvPr/>
        </p:nvSpPr>
        <p:spPr>
          <a:xfrm>
            <a:off x="251110" y="1247923"/>
            <a:ext cx="5477744" cy="425485"/>
          </a:xfrm>
          <a:prstGeom prst="rect">
            <a:avLst/>
          </a:prstGeom>
        </p:spPr>
        <p:txBody>
          <a:bodyPr wrap="square">
            <a:noAutofit/>
          </a:bodyPr>
          <a:lstStyle/>
          <a:p>
            <a:pPr lvl="1">
              <a:spcBef>
                <a:spcPct val="0"/>
              </a:spcBef>
            </a:pPr>
            <a:endParaRPr lang="uk-UA" sz="750" b="1" dirty="0">
              <a:solidFill>
                <a:srgbClr val="7030A0"/>
              </a:solidFill>
              <a:latin typeface="Arial" panose="020B0604020202020204" pitchFamily="34" charset="0"/>
              <a:cs typeface="Arial" panose="020B0604020202020204" pitchFamily="34" charset="0"/>
            </a:endParaRPr>
          </a:p>
        </p:txBody>
      </p:sp>
      <p:sp>
        <p:nvSpPr>
          <p:cNvPr id="2" name="TextBox 1"/>
          <p:cNvSpPr txBox="1"/>
          <p:nvPr/>
        </p:nvSpPr>
        <p:spPr>
          <a:xfrm>
            <a:off x="3120705" y="1738614"/>
            <a:ext cx="6023295" cy="1384995"/>
          </a:xfrm>
          <a:prstGeom prst="rect">
            <a:avLst/>
          </a:prstGeom>
          <a:solidFill>
            <a:srgbClr val="F2F2F2"/>
          </a:solidFill>
        </p:spPr>
        <p:txBody>
          <a:bodyPr wrap="square" rtlCol="0">
            <a:spAutoFit/>
          </a:bodyPr>
          <a:lstStyle/>
          <a:p>
            <a:r>
              <a:rPr lang="uk-UA" sz="1200" b="1" dirty="0">
                <a:solidFill>
                  <a:srgbClr val="131C46"/>
                </a:solidFill>
                <a:latin typeface="Arial" panose="020B0604020202020204" pitchFamily="34" charset="0"/>
                <a:cs typeface="Arial" panose="020B0604020202020204" pitchFamily="34" charset="0"/>
              </a:rPr>
              <a:t>Найбільш вагомі результати за останні 5 років:</a:t>
            </a:r>
          </a:p>
          <a:p>
            <a:pPr algn="just"/>
            <a:r>
              <a:rPr lang="ru-RU" sz="1200" dirty="0" err="1">
                <a:latin typeface="Arial" panose="020B0604020202020204" pitchFamily="34" charset="0"/>
                <a:cs typeface="Arial" panose="020B0604020202020204" pitchFamily="34" charset="0"/>
              </a:rPr>
              <a:t>Побудова</a:t>
            </a:r>
            <a:r>
              <a:rPr lang="ru-RU" sz="1200" dirty="0">
                <a:latin typeface="Arial" panose="020B0604020202020204" pitchFamily="34" charset="0"/>
                <a:cs typeface="Arial" panose="020B0604020202020204" pitchFamily="34" charset="0"/>
              </a:rPr>
              <a:t> косого </a:t>
            </a:r>
            <a:r>
              <a:rPr lang="ru-RU" sz="1200" dirty="0" err="1">
                <a:latin typeface="Arial" panose="020B0604020202020204" pitchFamily="34" charset="0"/>
                <a:cs typeface="Arial" panose="020B0604020202020204" pitchFamily="34" charset="0"/>
              </a:rPr>
              <a:t>процесу</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Леві</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Побудова</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теорії</a:t>
            </a:r>
            <a:r>
              <a:rPr lang="ru-RU" sz="1200" dirty="0">
                <a:latin typeface="Arial" panose="020B0604020202020204" pitchFamily="34" charset="0"/>
                <a:cs typeface="Arial" panose="020B0604020202020204" pitchFamily="34" charset="0"/>
              </a:rPr>
              <a:t> локально </a:t>
            </a:r>
            <a:r>
              <a:rPr lang="ru-RU" sz="1200" dirty="0" err="1">
                <a:latin typeface="Arial" panose="020B0604020202020204" pitchFamily="34" charset="0"/>
                <a:cs typeface="Arial" panose="020B0604020202020204" pitchFamily="34" charset="0"/>
              </a:rPr>
              <a:t>збурених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випадкових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блукань</a:t>
            </a:r>
            <a:r>
              <a:rPr lang="ru-RU" sz="1200" dirty="0">
                <a:latin typeface="Arial" panose="020B0604020202020204" pitchFamily="34" charset="0"/>
                <a:cs typeface="Arial" panose="020B0604020202020204" pitchFamily="34" charset="0"/>
              </a:rPr>
              <a:t>.</a:t>
            </a:r>
            <a:r>
              <a:rPr lang="uk-UA" sz="1200" b="1" dirty="0">
                <a:solidFill>
                  <a:srgbClr val="131C46"/>
                </a:solidFill>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Побудова</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теорії</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відновлення</a:t>
            </a:r>
            <a:r>
              <a:rPr lang="ru-RU" sz="1200" dirty="0">
                <a:latin typeface="Arial" panose="020B0604020202020204" pitchFamily="34" charset="0"/>
                <a:cs typeface="Arial" panose="020B0604020202020204" pitchFamily="34" charset="0"/>
              </a:rPr>
              <a:t> на деревах </a:t>
            </a:r>
            <a:r>
              <a:rPr lang="ru-RU" sz="1200" dirty="0" err="1">
                <a:latin typeface="Arial" panose="020B0604020202020204" pitchFamily="34" charset="0"/>
                <a:cs typeface="Arial" panose="020B0604020202020204" pitchFamily="34" charset="0"/>
              </a:rPr>
              <a:t>загальних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гіллястих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процесів</a:t>
            </a:r>
            <a:r>
              <a:rPr lang="ru-RU" sz="1200" dirty="0">
                <a:latin typeface="Arial" panose="020B0604020202020204" pitchFamily="34" charset="0"/>
                <a:cs typeface="Arial" panose="020B0604020202020204" pitchFamily="34" charset="0"/>
              </a:rPr>
              <a:t>.</a:t>
            </a:r>
          </a:p>
          <a:p>
            <a:pPr algn="just"/>
            <a:r>
              <a:rPr lang="ru-RU" sz="1200" dirty="0" err="1">
                <a:latin typeface="Arial" panose="020B0604020202020204" pitchFamily="34" charset="0"/>
                <a:cs typeface="Arial" panose="020B0604020202020204" pitchFamily="34" charset="0"/>
              </a:rPr>
              <a:t>Нові</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фундаментальні</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результати</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теорії</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гіллястих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випадкових</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блукань</a:t>
            </a:r>
            <a:r>
              <a:rPr lang="ru-RU" sz="1200" dirty="0">
                <a:latin typeface="Arial" panose="020B0604020202020204" pitchFamily="34" charset="0"/>
                <a:cs typeface="Arial" panose="020B0604020202020204" pitchFamily="34" charset="0"/>
              </a:rPr>
              <a:t>.</a:t>
            </a:r>
            <a:endParaRPr lang="ru-RU" sz="1200" b="1" dirty="0">
              <a:solidFill>
                <a:srgbClr val="131C46"/>
              </a:solidFill>
              <a:latin typeface="Arial" panose="020B0604020202020204" pitchFamily="34" charset="0"/>
              <a:cs typeface="Arial" panose="020B0604020202020204" pitchFamily="34" charset="0"/>
            </a:endParaRPr>
          </a:p>
          <a:p>
            <a:pPr algn="just"/>
            <a:r>
              <a:rPr lang="uk-UA" sz="1200" dirty="0">
                <a:latin typeface="Arial" panose="020B0604020202020204" pitchFamily="34" charset="0"/>
                <a:cs typeface="Arial" panose="020B0604020202020204" pitchFamily="34" charset="0"/>
              </a:rPr>
              <a:t>Низка нових результатів в ймовірнісній теорії чисел випадкових аргументів.</a:t>
            </a:r>
          </a:p>
          <a:p>
            <a:pPr algn="just"/>
            <a:r>
              <a:rPr lang="uk-UA" sz="1200" dirty="0">
                <a:latin typeface="Arial" panose="020B0604020202020204" pitchFamily="34" charset="0"/>
                <a:cs typeface="Arial" panose="020B0604020202020204" pitchFamily="34" charset="0"/>
              </a:rPr>
              <a:t>Нові результати щодо </a:t>
            </a:r>
            <a:r>
              <a:rPr lang="uk-UA" sz="1200" dirty="0" err="1">
                <a:latin typeface="Arial" panose="020B0604020202020204" pitchFamily="34" charset="0"/>
                <a:cs typeface="Arial" panose="020B0604020202020204" pitchFamily="34" charset="0"/>
              </a:rPr>
              <a:t>загальнених</a:t>
            </a:r>
            <a:r>
              <a:rPr lang="uk-UA" sz="1200" dirty="0">
                <a:latin typeface="Arial" panose="020B0604020202020204" pitchFamily="34" charset="0"/>
                <a:cs typeface="Arial" panose="020B0604020202020204" pitchFamily="34" charset="0"/>
              </a:rPr>
              <a:t> опуклих оболонок випадкових вибірок у неевклідових просторах.</a:t>
            </a:r>
            <a:endParaRPr lang="uk-UA" sz="1200" b="1" dirty="0">
              <a:solidFill>
                <a:srgbClr val="131C46"/>
              </a:solidFill>
              <a:latin typeface="Arial" panose="020B0604020202020204" pitchFamily="34" charset="0"/>
              <a:cs typeface="Arial" panose="020B0604020202020204" pitchFamily="34" charset="0"/>
            </a:endParaRPr>
          </a:p>
        </p:txBody>
      </p:sp>
      <p:sp>
        <p:nvSpPr>
          <p:cNvPr id="9" name="TextBox 8"/>
          <p:cNvSpPr txBox="1"/>
          <p:nvPr/>
        </p:nvSpPr>
        <p:spPr>
          <a:xfrm>
            <a:off x="3116509" y="3149338"/>
            <a:ext cx="6023295" cy="1446550"/>
          </a:xfrm>
          <a:prstGeom prst="rect">
            <a:avLst/>
          </a:prstGeom>
          <a:solidFill>
            <a:srgbClr val="F2F2F2"/>
          </a:solidFill>
        </p:spPr>
        <p:txBody>
          <a:bodyPr wrap="square" rtlCol="0">
            <a:spAutoFit/>
          </a:bodyPr>
          <a:lstStyle/>
          <a:p>
            <a:r>
              <a:rPr lang="uk-UA" sz="1200" b="1" dirty="0">
                <a:solidFill>
                  <a:srgbClr val="131C46"/>
                </a:solidFill>
                <a:latin typeface="Arial" panose="020B0604020202020204" pitchFamily="34" charset="0"/>
                <a:cs typeface="Arial" panose="020B0604020202020204" pitchFamily="34" charset="0"/>
              </a:rPr>
              <a:t>Наукові дослідження, у яких брали участь члени колективу наукової </a:t>
            </a:r>
            <a:r>
              <a:rPr lang="uk-UA" sz="1200" b="1" dirty="0">
                <a:latin typeface="Arial" panose="020B0604020202020204" pitchFamily="34" charset="0"/>
                <a:cs typeface="Arial" panose="020B0604020202020204" pitchFamily="34" charset="0"/>
              </a:rPr>
              <a:t>школи (2019 – 2023 рр.)</a:t>
            </a:r>
            <a:r>
              <a:rPr lang="uk-UA" sz="1200" dirty="0">
                <a:latin typeface="Arial" panose="020B0604020202020204" pitchFamily="34" charset="0"/>
                <a:cs typeface="Arial" panose="020B0604020202020204" pitchFamily="34" charset="0"/>
              </a:rPr>
              <a:t>:</a:t>
            </a:r>
          </a:p>
          <a:p>
            <a:endParaRPr lang="en-US" sz="800" b="1" dirty="0">
              <a:latin typeface="Arial" panose="020B0604020202020204" pitchFamily="34" charset="0"/>
              <a:cs typeface="Arial" panose="020B0604020202020204" pitchFamily="34" charset="0"/>
            </a:endParaRPr>
          </a:p>
          <a:p>
            <a:r>
              <a:rPr lang="uk-UA" sz="1200" b="1" dirty="0">
                <a:latin typeface="Arial" panose="020B0604020202020204" pitchFamily="34" charset="0"/>
                <a:cs typeface="Arial" panose="020B0604020202020204" pitchFamily="34" charset="0"/>
              </a:rPr>
              <a:t>НДР загальний фонд: 5 </a:t>
            </a:r>
            <a:r>
              <a:rPr lang="uk-UA" sz="1200" dirty="0">
                <a:latin typeface="Arial" panose="020B0604020202020204" pitchFamily="34" charset="0"/>
                <a:cs typeface="Arial" panose="020B0604020202020204" pitchFamily="34" charset="0"/>
              </a:rPr>
              <a:t>(договір № 23 ДП015-01 (2023</a:t>
            </a:r>
            <a:r>
              <a:rPr lang="en-US" sz="1200" dirty="0">
                <a:latin typeface="Arial" panose="020B0604020202020204" pitchFamily="34" charset="0"/>
                <a:cs typeface="Arial" panose="020B0604020202020204" pitchFamily="34" charset="0"/>
              </a:rPr>
              <a:t>)</a:t>
            </a:r>
            <a:r>
              <a:rPr lang="uk-UA" sz="1200" dirty="0">
                <a:latin typeface="Arial" panose="020B0604020202020204" pitchFamily="34" charset="0"/>
                <a:cs typeface="Arial" panose="020B0604020202020204" pitchFamily="34" charset="0"/>
              </a:rPr>
              <a:t>, №22БФ015-01, №23БФ015-01, №19БФ015-01, №19БП015-05)</a:t>
            </a:r>
          </a:p>
          <a:p>
            <a:endParaRPr lang="uk-UA" sz="800" b="1" dirty="0">
              <a:latin typeface="Arial" panose="020B0604020202020204" pitchFamily="34" charset="0"/>
              <a:cs typeface="Arial" panose="020B0604020202020204" pitchFamily="34" charset="0"/>
            </a:endParaRPr>
          </a:p>
          <a:p>
            <a:r>
              <a:rPr lang="uk-UA" sz="1200" b="1" dirty="0">
                <a:latin typeface="Arial" panose="020B0604020202020204" pitchFamily="34" charset="0"/>
                <a:cs typeface="Arial" panose="020B0604020202020204" pitchFamily="34" charset="0"/>
              </a:rPr>
              <a:t>НДР спеціальний фонд </a:t>
            </a:r>
            <a:r>
              <a:rPr lang="uk-UA" sz="1200" dirty="0">
                <a:latin typeface="Arial" panose="020B0604020202020204" pitchFamily="34" charset="0"/>
                <a:cs typeface="Arial" panose="020B0604020202020204" pitchFamily="34" charset="0"/>
              </a:rPr>
              <a:t>(гранти НФДУ, білатеральні </a:t>
            </a:r>
            <a:r>
              <a:rPr lang="uk-UA" sz="1200" dirty="0" err="1">
                <a:latin typeface="Arial" panose="020B0604020202020204" pitchFamily="34" charset="0"/>
                <a:cs typeface="Arial" panose="020B0604020202020204" pitchFamily="34" charset="0"/>
              </a:rPr>
              <a:t>проєкти</a:t>
            </a:r>
            <a:r>
              <a:rPr lang="uk-UA" sz="1200" dirty="0">
                <a:latin typeface="Arial" panose="020B0604020202020204" pitchFamily="34" charset="0"/>
                <a:cs typeface="Arial" panose="020B0604020202020204" pitchFamily="34" charset="0"/>
              </a:rPr>
              <a:t>, міжнародні гранти тощо): </a:t>
            </a:r>
            <a:r>
              <a:rPr lang="uk-UA" sz="1200" b="1" dirty="0">
                <a:latin typeface="Arial" panose="020B0604020202020204" pitchFamily="34" charset="0"/>
                <a:cs typeface="Arial" panose="020B0604020202020204" pitchFamily="34" charset="0"/>
              </a:rPr>
              <a:t>5 </a:t>
            </a:r>
            <a:r>
              <a:rPr lang="uk-UA" sz="1200" dirty="0">
                <a:latin typeface="Arial" panose="020B0604020202020204" pitchFamily="34" charset="0"/>
                <a:cs typeface="Arial" panose="020B0604020202020204" pitchFamily="34" charset="0"/>
              </a:rPr>
              <a:t>(2020.20</a:t>
            </a:r>
            <a:r>
              <a:rPr lang="en-US" sz="1200" dirty="0">
                <a:latin typeface="Arial" panose="020B0604020202020204" pitchFamily="34" charset="0"/>
                <a:cs typeface="Arial" panose="020B0604020202020204" pitchFamily="34" charset="0"/>
              </a:rPr>
              <a:t>/</a:t>
            </a:r>
            <a:r>
              <a:rPr lang="uk-UA" sz="1200" dirty="0">
                <a:latin typeface="Arial" panose="020B0604020202020204" pitchFamily="34" charset="0"/>
                <a:cs typeface="Arial" panose="020B0604020202020204" pitchFamily="34" charset="0"/>
              </a:rPr>
              <a:t>14, </a:t>
            </a:r>
            <a:r>
              <a:rPr lang="en-US" sz="1200" dirty="0">
                <a:latin typeface="Arial" panose="020B0604020202020204" pitchFamily="34" charset="0"/>
                <a:cs typeface="Arial" panose="020B0604020202020204" pitchFamily="34" charset="0"/>
              </a:rPr>
              <a:t>DL</a:t>
            </a:r>
            <a:r>
              <a:rPr lang="uk-UA" sz="1200" dirty="0">
                <a:latin typeface="Arial" panose="020B0604020202020204" pitchFamily="34" charset="0"/>
                <a:cs typeface="Arial" panose="020B0604020202020204" pitchFamily="34" charset="0"/>
              </a:rPr>
              <a:t>2022174</a:t>
            </a:r>
            <a:r>
              <a:rPr lang="en-US" sz="1200" dirty="0">
                <a:latin typeface="Arial" panose="020B0604020202020204" pitchFamily="34" charset="0"/>
                <a:cs typeface="Arial" panose="020B0604020202020204" pitchFamily="34" charset="0"/>
              </a:rPr>
              <a:t>005L,</a:t>
            </a:r>
            <a:r>
              <a:rPr lang="uk-UA"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DL</a:t>
            </a:r>
            <a:r>
              <a:rPr lang="uk-UA" sz="1200" dirty="0">
                <a:latin typeface="Arial" panose="020B0604020202020204" pitchFamily="34" charset="0"/>
                <a:cs typeface="Arial" panose="020B0604020202020204" pitchFamily="34" charset="0"/>
              </a:rPr>
              <a:t>2018</a:t>
            </a:r>
            <a:r>
              <a:rPr lang="en-US" sz="1200" dirty="0">
                <a:latin typeface="Arial" panose="020B0604020202020204" pitchFamily="34" charset="0"/>
                <a:cs typeface="Arial" panose="020B0604020202020204" pitchFamily="34" charset="0"/>
              </a:rPr>
              <a:t>0077</a:t>
            </a:r>
            <a:r>
              <a:rPr lang="uk-UA" sz="1200" dirty="0">
                <a:latin typeface="Arial" panose="020B0604020202020204" pitchFamily="34" charset="0"/>
                <a:cs typeface="Arial" panose="020B0604020202020204" pitchFamily="34" charset="0"/>
              </a:rPr>
              <a:t>)</a:t>
            </a:r>
            <a:endParaRPr lang="uk-UA" sz="1200" b="1" dirty="0">
              <a:latin typeface="Arial" panose="020B0604020202020204" pitchFamily="34" charset="0"/>
              <a:cs typeface="Arial" panose="020B0604020202020204" pitchFamily="34" charset="0"/>
            </a:endParaRPr>
          </a:p>
        </p:txBody>
      </p:sp>
      <p:sp>
        <p:nvSpPr>
          <p:cNvPr id="11" name="TextBox 10"/>
          <p:cNvSpPr txBox="1"/>
          <p:nvPr/>
        </p:nvSpPr>
        <p:spPr>
          <a:xfrm>
            <a:off x="3120705" y="4679053"/>
            <a:ext cx="6023295" cy="1862048"/>
          </a:xfrm>
          <a:prstGeom prst="rect">
            <a:avLst/>
          </a:prstGeom>
          <a:solidFill>
            <a:srgbClr val="F2F2F2"/>
          </a:solidFill>
        </p:spPr>
        <p:txBody>
          <a:bodyPr wrap="square" rtlCol="0">
            <a:spAutoFit/>
          </a:bodyPr>
          <a:lstStyle/>
          <a:p>
            <a:r>
              <a:rPr lang="ru-RU" sz="1200" b="1" dirty="0" err="1">
                <a:solidFill>
                  <a:srgbClr val="131C46"/>
                </a:solidFill>
                <a:latin typeface="Arial" panose="020B0604020202020204" pitchFamily="34" charset="0"/>
                <a:cs typeface="Arial" panose="020B0604020202020204" pitchFamily="34" charset="0"/>
              </a:rPr>
              <a:t>Наукова</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програма</a:t>
            </a:r>
            <a:r>
              <a:rPr lang="ru-RU" sz="1200" b="1" dirty="0">
                <a:solidFill>
                  <a:srgbClr val="131C46"/>
                </a:solidFill>
                <a:latin typeface="Arial" panose="020B0604020202020204" pitchFamily="34" charset="0"/>
                <a:cs typeface="Arial" panose="020B0604020202020204" pitchFamily="34" charset="0"/>
              </a:rPr>
              <a:t> та </a:t>
            </a:r>
            <a:r>
              <a:rPr lang="ru-RU" sz="1200" b="1" dirty="0" err="1">
                <a:solidFill>
                  <a:srgbClr val="131C46"/>
                </a:solidFill>
                <a:latin typeface="Arial" panose="020B0604020202020204" pitchFamily="34" charset="0"/>
                <a:cs typeface="Arial" panose="020B0604020202020204" pitchFamily="34" charset="0"/>
              </a:rPr>
              <a:t>перспективи</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розвитку</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завдання</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наукового</a:t>
            </a:r>
            <a:r>
              <a:rPr lang="ru-RU" sz="1200" b="1" dirty="0">
                <a:solidFill>
                  <a:srgbClr val="131C46"/>
                </a:solidFill>
                <a:latin typeface="Arial" panose="020B0604020202020204" pitchFamily="34" charset="0"/>
                <a:cs typeface="Arial" panose="020B0604020202020204" pitchFamily="34" charset="0"/>
              </a:rPr>
              <a:t> характеру та </a:t>
            </a:r>
            <a:r>
              <a:rPr lang="ru-RU" sz="1200" b="1" dirty="0" err="1">
                <a:solidFill>
                  <a:srgbClr val="131C46"/>
                </a:solidFill>
                <a:latin typeface="Arial" panose="020B0604020202020204" pitchFamily="34" charset="0"/>
                <a:cs typeface="Arial" panose="020B0604020202020204" pitchFamily="34" charset="0"/>
              </a:rPr>
              <a:t>підготовка</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молодих</a:t>
            </a:r>
            <a:r>
              <a:rPr lang="ru-RU" sz="1200" b="1" dirty="0">
                <a:solidFill>
                  <a:srgbClr val="131C46"/>
                </a:solidFill>
                <a:latin typeface="Arial" panose="020B0604020202020204" pitchFamily="34" charset="0"/>
                <a:cs typeface="Arial" panose="020B0604020202020204" pitchFamily="34" charset="0"/>
              </a:rPr>
              <a:t> </a:t>
            </a:r>
            <a:r>
              <a:rPr lang="ru-RU" sz="1200" b="1" dirty="0" err="1">
                <a:solidFill>
                  <a:srgbClr val="131C46"/>
                </a:solidFill>
                <a:latin typeface="Arial" panose="020B0604020202020204" pitchFamily="34" charset="0"/>
                <a:cs typeface="Arial" panose="020B0604020202020204" pitchFamily="34" charset="0"/>
              </a:rPr>
              <a:t>вчених</a:t>
            </a:r>
            <a:r>
              <a:rPr lang="ru-RU" sz="1200" b="1" dirty="0">
                <a:solidFill>
                  <a:srgbClr val="131C46"/>
                </a:solidFill>
                <a:latin typeface="Arial" panose="020B0604020202020204" pitchFamily="34" charset="0"/>
                <a:cs typeface="Arial" panose="020B0604020202020204" pitchFamily="34" charset="0"/>
              </a:rPr>
              <a:t>:</a:t>
            </a:r>
          </a:p>
          <a:p>
            <a:r>
              <a:rPr lang="uk-UA" sz="1300" dirty="0"/>
              <a:t>П</a:t>
            </a:r>
            <a:r>
              <a:rPr lang="ru-RU" sz="1300" dirty="0" err="1"/>
              <a:t>ідготовка</a:t>
            </a:r>
            <a:r>
              <a:rPr lang="ru-RU" sz="1300" dirty="0"/>
              <a:t> </a:t>
            </a:r>
            <a:r>
              <a:rPr lang="ru-RU" sz="1300" dirty="0" err="1"/>
              <a:t>молодих</a:t>
            </a:r>
            <a:r>
              <a:rPr lang="ru-RU" sz="1300" dirty="0"/>
              <a:t> </a:t>
            </a:r>
            <a:r>
              <a:rPr lang="ru-RU" sz="1300" dirty="0" err="1"/>
              <a:t>наукових</a:t>
            </a:r>
            <a:r>
              <a:rPr lang="ru-RU" sz="1300" dirty="0"/>
              <a:t> </a:t>
            </a:r>
            <a:r>
              <a:rPr lang="ru-RU" sz="1300" dirty="0" err="1"/>
              <a:t>кадрів</a:t>
            </a:r>
            <a:r>
              <a:rPr lang="ru-RU" sz="1300" dirty="0"/>
              <a:t> (</a:t>
            </a:r>
            <a:r>
              <a:rPr lang="ru-RU" sz="1300" dirty="0" err="1"/>
              <a:t>пошук</a:t>
            </a:r>
            <a:r>
              <a:rPr lang="ru-RU" sz="1300" dirty="0"/>
              <a:t> </a:t>
            </a:r>
            <a:r>
              <a:rPr lang="ru-RU" sz="1300" dirty="0" err="1"/>
              <a:t>талановитих</a:t>
            </a:r>
            <a:r>
              <a:rPr lang="ru-RU" sz="1300" dirty="0"/>
              <a:t> </a:t>
            </a:r>
            <a:r>
              <a:rPr lang="ru-RU" sz="1300" dirty="0" err="1"/>
              <a:t>студентів</a:t>
            </a:r>
            <a:r>
              <a:rPr lang="ru-RU" sz="1300" dirty="0"/>
              <a:t> </a:t>
            </a:r>
            <a:r>
              <a:rPr lang="ru-RU" sz="1300" dirty="0" err="1"/>
              <a:t>і</a:t>
            </a:r>
            <a:r>
              <a:rPr lang="ru-RU" sz="1300" dirty="0"/>
              <a:t> робота </a:t>
            </a:r>
            <a:r>
              <a:rPr lang="ru-RU" sz="1300" dirty="0" err="1"/>
              <a:t>з</a:t>
            </a:r>
            <a:r>
              <a:rPr lang="ru-RU" sz="1300" dirty="0"/>
              <a:t> ними). </a:t>
            </a:r>
            <a:r>
              <a:rPr lang="ru-RU" sz="1300" dirty="0" err="1"/>
              <a:t>Розширення</a:t>
            </a:r>
            <a:r>
              <a:rPr lang="ru-RU" sz="1300" dirty="0"/>
              <a:t> </a:t>
            </a:r>
            <a:r>
              <a:rPr lang="ru-RU" sz="1300" dirty="0" err="1"/>
              <a:t>переліку</a:t>
            </a:r>
            <a:r>
              <a:rPr lang="ru-RU" sz="1300" dirty="0"/>
              <a:t> </a:t>
            </a:r>
            <a:r>
              <a:rPr lang="ru-RU" sz="1300" dirty="0" err="1"/>
              <a:t>іноземних</a:t>
            </a:r>
            <a:r>
              <a:rPr lang="ru-RU" sz="1300" dirty="0"/>
              <a:t> </a:t>
            </a:r>
            <a:r>
              <a:rPr lang="ru-RU" sz="1300" dirty="0" err="1"/>
              <a:t>партнерів</a:t>
            </a:r>
            <a:r>
              <a:rPr lang="ru-RU" sz="1300" dirty="0"/>
              <a:t> </a:t>
            </a:r>
            <a:r>
              <a:rPr lang="ru-RU" sz="1300" dirty="0" err="1"/>
              <a:t>наукової</a:t>
            </a:r>
            <a:r>
              <a:rPr lang="ru-RU" sz="1300" dirty="0"/>
              <a:t> </a:t>
            </a:r>
            <a:r>
              <a:rPr lang="ru-RU" sz="1300" dirty="0" err="1"/>
              <a:t>школи</a:t>
            </a:r>
            <a:r>
              <a:rPr lang="ru-RU" sz="1300" dirty="0"/>
              <a:t> .</a:t>
            </a:r>
            <a:br>
              <a:rPr lang="ru-RU" sz="1300" dirty="0"/>
            </a:br>
            <a:r>
              <a:rPr lang="ru-RU" sz="1300" dirty="0"/>
              <a:t>Активна участь у конкурсах та </a:t>
            </a:r>
            <a:r>
              <a:rPr lang="ru-RU" sz="1300" dirty="0" err="1"/>
              <a:t>підготовка</a:t>
            </a:r>
            <a:r>
              <a:rPr lang="ru-RU" sz="1300" dirty="0"/>
              <a:t> </a:t>
            </a:r>
            <a:r>
              <a:rPr lang="ru-RU" sz="1300" dirty="0" err="1"/>
              <a:t>грантових</a:t>
            </a:r>
            <a:r>
              <a:rPr lang="ru-RU" sz="1300" dirty="0"/>
              <a:t> </a:t>
            </a:r>
            <a:r>
              <a:rPr lang="ru-RU" sz="1300" dirty="0" err="1"/>
              <a:t>запитів</a:t>
            </a:r>
            <a:r>
              <a:rPr lang="ru-RU" sz="1300" dirty="0"/>
              <a:t> (МОН, НФДУ, </a:t>
            </a:r>
            <a:r>
              <a:rPr lang="ru-RU" sz="1300" dirty="0" err="1"/>
              <a:t>іноземні</a:t>
            </a:r>
            <a:r>
              <a:rPr lang="ru-RU" sz="1300" dirty="0"/>
              <a:t> установи).</a:t>
            </a:r>
            <a:endParaRPr lang="uk-UA" sz="1300" b="1" dirty="0">
              <a:solidFill>
                <a:srgbClr val="131C46"/>
              </a:solidFill>
              <a:latin typeface="Arial" panose="020B0604020202020204" pitchFamily="34" charset="0"/>
              <a:cs typeface="Arial" panose="020B0604020202020204" pitchFamily="34" charset="0"/>
            </a:endParaRPr>
          </a:p>
          <a:p>
            <a:r>
              <a:rPr lang="ru-RU" sz="1300" dirty="0" err="1"/>
              <a:t>Підвищення</a:t>
            </a:r>
            <a:r>
              <a:rPr lang="ru-RU" sz="1300" dirty="0"/>
              <a:t> </a:t>
            </a:r>
            <a:r>
              <a:rPr lang="ru-RU" sz="1300" dirty="0" err="1"/>
              <a:t>якості</a:t>
            </a:r>
            <a:r>
              <a:rPr lang="ru-RU" sz="1300" dirty="0"/>
              <a:t> </a:t>
            </a:r>
            <a:r>
              <a:rPr lang="ru-RU" sz="1300" dirty="0" err="1"/>
              <a:t>наукових</a:t>
            </a:r>
            <a:r>
              <a:rPr lang="ru-RU" sz="1300" dirty="0"/>
              <a:t> </a:t>
            </a:r>
            <a:r>
              <a:rPr lang="ru-RU" sz="1300" dirty="0" err="1"/>
              <a:t>журналів</a:t>
            </a:r>
            <a:r>
              <a:rPr lang="ru-RU" sz="1300" dirty="0"/>
              <a:t>, де </a:t>
            </a:r>
            <a:r>
              <a:rPr lang="ru-RU" sz="1300" dirty="0" err="1"/>
              <a:t>публікуються</a:t>
            </a:r>
            <a:r>
              <a:rPr lang="ru-RU" sz="1300" dirty="0"/>
              <a:t> </a:t>
            </a:r>
            <a:r>
              <a:rPr lang="ru-RU" sz="1300" dirty="0" err="1"/>
              <a:t>результати</a:t>
            </a:r>
            <a:r>
              <a:rPr lang="ru-RU" sz="1300" dirty="0"/>
              <a:t> </a:t>
            </a:r>
            <a:r>
              <a:rPr lang="ru-RU" sz="1300" dirty="0" err="1"/>
              <a:t>досліджень</a:t>
            </a:r>
            <a:r>
              <a:rPr lang="ru-RU" sz="1300" dirty="0"/>
              <a:t> </a:t>
            </a:r>
            <a:r>
              <a:rPr lang="ru-RU" sz="1300" dirty="0" err="1"/>
              <a:t>учасників</a:t>
            </a:r>
            <a:r>
              <a:rPr lang="ru-RU" sz="1300" dirty="0"/>
              <a:t> </a:t>
            </a:r>
            <a:r>
              <a:rPr lang="ru-RU" sz="1300" dirty="0" err="1"/>
              <a:t>наукової</a:t>
            </a:r>
            <a:r>
              <a:rPr lang="ru-RU" sz="1300" dirty="0"/>
              <a:t> </a:t>
            </a:r>
            <a:r>
              <a:rPr lang="ru-RU" sz="1300" dirty="0" err="1"/>
              <a:t>школи</a:t>
            </a:r>
            <a:r>
              <a:rPr lang="ru-RU" sz="1300" dirty="0"/>
              <a:t> (в </a:t>
            </a:r>
            <a:r>
              <a:rPr lang="ru-RU" sz="1300" dirty="0" err="1"/>
              <a:t>ідеалі</a:t>
            </a:r>
            <a:r>
              <a:rPr lang="ru-RU" sz="1300" dirty="0"/>
              <a:t> </a:t>
            </a:r>
            <a:r>
              <a:rPr lang="ru-RU" sz="1300" dirty="0" err="1"/>
              <a:t>хотілося</a:t>
            </a:r>
            <a:r>
              <a:rPr lang="ru-RU" sz="1300" dirty="0"/>
              <a:t> б </a:t>
            </a:r>
            <a:r>
              <a:rPr lang="ru-RU" sz="1300" dirty="0" err="1"/>
              <a:t>бачити</a:t>
            </a:r>
            <a:r>
              <a:rPr lang="ru-RU" sz="1300" dirty="0"/>
              <a:t> </a:t>
            </a:r>
            <a:r>
              <a:rPr lang="ru-RU" sz="1300" dirty="0" err="1"/>
              <a:t>лише</a:t>
            </a:r>
            <a:r>
              <a:rPr lang="ru-RU" sz="1300" dirty="0"/>
              <a:t> </a:t>
            </a:r>
            <a:r>
              <a:rPr lang="ru-RU" sz="1300" dirty="0" err="1"/>
              <a:t>публікації</a:t>
            </a:r>
            <a:r>
              <a:rPr lang="ru-RU" sz="1300" dirty="0"/>
              <a:t> в журналах </a:t>
            </a:r>
            <a:r>
              <a:rPr lang="ru-RU" sz="1300" dirty="0" err="1"/>
              <a:t>з</a:t>
            </a:r>
            <a:r>
              <a:rPr lang="ru-RU" sz="1300" dirty="0"/>
              <a:t> квартилями </a:t>
            </a:r>
            <a:r>
              <a:rPr lang="en-US" sz="1300" dirty="0"/>
              <a:t>Q1 </a:t>
            </a:r>
            <a:r>
              <a:rPr lang="ru-RU" sz="1300" dirty="0"/>
              <a:t>та </a:t>
            </a:r>
            <a:r>
              <a:rPr lang="en-US" sz="1300" dirty="0"/>
              <a:t>Q2)</a:t>
            </a:r>
            <a:r>
              <a:rPr lang="uk-UA" sz="1300" dirty="0"/>
              <a:t>.</a:t>
            </a:r>
            <a:endParaRPr lang="uk-UA" sz="1300" b="1" dirty="0">
              <a:solidFill>
                <a:srgbClr val="131C46"/>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A078C646-0182-48B7-AD32-C5F21820C200}"/>
              </a:ext>
            </a:extLst>
          </p:cNvPr>
          <p:cNvSpPr/>
          <p:nvPr/>
        </p:nvSpPr>
        <p:spPr>
          <a:xfrm>
            <a:off x="0" y="415174"/>
            <a:ext cx="9144000" cy="1231106"/>
          </a:xfrm>
          <a:prstGeom prst="rect">
            <a:avLst/>
          </a:prstGeom>
          <a:solidFill>
            <a:schemeClr val="bg1">
              <a:lumMod val="75000"/>
            </a:schemeClr>
          </a:solidFill>
        </p:spPr>
        <p:txBody>
          <a:bodyPr wrap="square">
            <a:spAutoFit/>
          </a:bodyPr>
          <a:lstStyle/>
          <a:p>
            <a:pPr algn="ctr"/>
            <a:endParaRPr lang="ru-RU" sz="800" b="1" dirty="0">
              <a:solidFill>
                <a:srgbClr val="C00000"/>
              </a:solidFill>
            </a:endParaRPr>
          </a:p>
          <a:p>
            <a:pPr algn="ctr"/>
            <a:r>
              <a:rPr lang="ru-RU" sz="1400" b="1" dirty="0">
                <a:solidFill>
                  <a:srgbClr val="C00000"/>
                </a:solidFill>
              </a:rPr>
              <a:t>ВІЗИТНА КАРТКА НАУКОВОЇ ШКОЛИ </a:t>
            </a:r>
          </a:p>
          <a:p>
            <a:pPr algn="ctr"/>
            <a:endParaRPr lang="ru-RU" sz="800" b="1" dirty="0">
              <a:solidFill>
                <a:srgbClr val="002060"/>
              </a:solidFill>
            </a:endParaRPr>
          </a:p>
          <a:p>
            <a:pPr algn="ctr"/>
            <a:r>
              <a:rPr lang="ru-RU" sz="1400" b="1" dirty="0">
                <a:solidFill>
                  <a:srgbClr val="002060"/>
                </a:solidFill>
              </a:rPr>
              <a:t>«ТЕОРІЯ СТОХАСТИЧНИХ СИСТЕМ І ПРИКЛАДНА СТАТИСТИКА »</a:t>
            </a:r>
          </a:p>
          <a:p>
            <a:endParaRPr lang="ru-RU" sz="1100" dirty="0">
              <a:solidFill>
                <a:srgbClr val="002060"/>
              </a:solidFill>
            </a:endParaRPr>
          </a:p>
          <a:p>
            <a:r>
              <a:rPr lang="ru-RU" sz="1100" dirty="0">
                <a:solidFill>
                  <a:srgbClr val="002060"/>
                </a:solidFill>
              </a:rPr>
              <a:t>НАУКОВИЙ НАПРЯМ: МАТЕМАТИЧНІ НАУКИ ТА ПРИРОДНИЧІ  НАУКИ</a:t>
            </a:r>
          </a:p>
          <a:p>
            <a:endParaRPr lang="ru-RU" sz="800" dirty="0"/>
          </a:p>
        </p:txBody>
      </p:sp>
    </p:spTree>
    <p:extLst>
      <p:ext uri="{BB962C8B-B14F-4D97-AF65-F5344CB8AC3E}">
        <p14:creationId xmlns:p14="http://schemas.microsoft.com/office/powerpoint/2010/main" val="815298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 name="Google Shape;799;p113" descr="pasted-image.pdf"/>
          <p:cNvPicPr preferRelativeResize="0"/>
          <p:nvPr/>
        </p:nvPicPr>
        <p:blipFill rotWithShape="1">
          <a:blip r:embed="rId2">
            <a:alphaModFix/>
          </a:blip>
          <a:srcRect/>
          <a:stretch/>
        </p:blipFill>
        <p:spPr>
          <a:xfrm>
            <a:off x="468213" y="4509120"/>
            <a:ext cx="1583507" cy="1583507"/>
          </a:xfrm>
          <a:prstGeom prst="rect">
            <a:avLst/>
          </a:prstGeom>
          <a:noFill/>
          <a:ln>
            <a:noFill/>
          </a:ln>
        </p:spPr>
      </p:pic>
      <p:sp>
        <p:nvSpPr>
          <p:cNvPr id="5" name="Google Shape;801;p113"/>
          <p:cNvSpPr/>
          <p:nvPr/>
        </p:nvSpPr>
        <p:spPr>
          <a:xfrm>
            <a:off x="2167905" y="4941168"/>
            <a:ext cx="6408712" cy="984071"/>
          </a:xfrm>
          <a:prstGeom prst="rect">
            <a:avLst/>
          </a:prstGeom>
          <a:noFill/>
          <a:ln>
            <a:noFill/>
          </a:ln>
        </p:spPr>
        <p:txBody>
          <a:bodyPr spcFirstLastPara="1" wrap="square" lIns="50800" tIns="50800" rIns="50800" bIns="50800" anchor="ctr" anchorCtr="0">
            <a:noAutofit/>
          </a:bodyPr>
          <a:lstStyle/>
          <a:p>
            <a:pPr marL="0" marR="0" lvl="0" algn="ctr" rtl="0">
              <a:lnSpc>
                <a:spcPct val="100000"/>
              </a:lnSpc>
              <a:spcBef>
                <a:spcPts val="0"/>
              </a:spcBef>
              <a:spcAft>
                <a:spcPts val="0"/>
              </a:spcAft>
              <a:buClr>
                <a:srgbClr val="000000"/>
              </a:buClr>
              <a:buSzPts val="3200"/>
              <a:buFont typeface="Arial"/>
              <a:buNone/>
            </a:pPr>
            <a:r>
              <a:rPr lang="uk-UA" sz="1600" b="0" i="0" u="none" strike="noStrike" cap="none" dirty="0">
                <a:solidFill>
                  <a:schemeClr val="bg1"/>
                </a:solidFill>
                <a:latin typeface="Arial" panose="020B0604020202020204" pitchFamily="34" charset="0"/>
                <a:ea typeface="Helvetica Neue Light"/>
                <a:cs typeface="Arial" panose="020B0604020202020204" pitchFamily="34" charset="0"/>
                <a:sym typeface="Helvetica Neue Light"/>
              </a:rPr>
              <a:t>Київський національний університет імені Тараса Шевченка, 202</a:t>
            </a:r>
            <a:r>
              <a:rPr lang="en-US" sz="1600" b="0" i="0" u="none" strike="noStrike" cap="none" dirty="0">
                <a:solidFill>
                  <a:schemeClr val="bg1"/>
                </a:solidFill>
                <a:latin typeface="Arial" panose="020B0604020202020204" pitchFamily="34" charset="0"/>
                <a:ea typeface="Helvetica Neue Light"/>
                <a:cs typeface="Arial" panose="020B0604020202020204" pitchFamily="34" charset="0"/>
                <a:sym typeface="Helvetica Neue Light"/>
              </a:rPr>
              <a:t>4</a:t>
            </a:r>
            <a:endParaRPr sz="1600" b="0" i="0" u="none" strike="noStrike" cap="none" dirty="0">
              <a:solidFill>
                <a:schemeClr val="bg1"/>
              </a:solidFill>
              <a:latin typeface="Arial" panose="020B0604020202020204" pitchFamily="34" charset="0"/>
              <a:cs typeface="Arial" panose="020B0604020202020204" pitchFamily="34" charset="0"/>
              <a:sym typeface="Arial"/>
            </a:endParaRPr>
          </a:p>
        </p:txBody>
      </p:sp>
      <p:sp>
        <p:nvSpPr>
          <p:cNvPr id="3" name="Номер слайда 2"/>
          <p:cNvSpPr>
            <a:spLocks noGrp="1"/>
          </p:cNvSpPr>
          <p:nvPr>
            <p:ph type="sldNum" sz="quarter" idx="12"/>
          </p:nvPr>
        </p:nvSpPr>
        <p:spPr/>
        <p:txBody>
          <a:bodyPr/>
          <a:lstStyle/>
          <a:p>
            <a:fld id="{23BC3504-0248-4A90-9C84-D816A820ED96}" type="slidenum">
              <a:rPr lang="uk-UA" smtClean="0"/>
              <a:t>5</a:t>
            </a:fld>
            <a:endParaRPr lang="uk-UA"/>
          </a:p>
        </p:txBody>
      </p:sp>
    </p:spTree>
    <p:extLst>
      <p:ext uri="{BB962C8B-B14F-4D97-AF65-F5344CB8AC3E}">
        <p14:creationId xmlns:p14="http://schemas.microsoft.com/office/powerpoint/2010/main" val="361061973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2744</TotalTime>
  <Words>985</Words>
  <Application>Microsoft Office PowerPoint</Application>
  <PresentationFormat>Экран (4:3)</PresentationFormat>
  <Paragraphs>98</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Arial</vt:lpstr>
      <vt:lpstr>Calibri</vt:lpstr>
      <vt:lpstr>Calibri Light</vt:lpstr>
      <vt:lpstr>Times New Roman</vt:lpstr>
      <vt:lpstr>Тема Office</vt:lpstr>
      <vt:lpstr>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Maobuff</dc:creator>
  <cp:lastModifiedBy>test123</cp:lastModifiedBy>
  <cp:revision>282</cp:revision>
  <dcterms:created xsi:type="dcterms:W3CDTF">2022-09-25T15:53:18Z</dcterms:created>
  <dcterms:modified xsi:type="dcterms:W3CDTF">2026-08-07T10:32:55Z</dcterms:modified>
</cp:coreProperties>
</file>