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456" r:id="rId3"/>
    <p:sldId id="400" r:id="rId4"/>
    <p:sldId id="442" r:id="rId5"/>
    <p:sldId id="455" r:id="rId6"/>
    <p:sldId id="445" r:id="rId7"/>
    <p:sldId id="303"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dmila" initials="L" lastIdx="1" clrIdx="0">
    <p:extLst>
      <p:ext uri="{19B8F6BF-5375-455C-9EA6-DF929625EA0E}">
        <p15:presenceInfo xmlns:p15="http://schemas.microsoft.com/office/powerpoint/2012/main" userId="Ludmi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B5C"/>
    <a:srgbClr val="E7E6E6"/>
    <a:srgbClr val="F1BE3F"/>
    <a:srgbClr val="F17F3F"/>
    <a:srgbClr val="C00000"/>
    <a:srgbClr val="E5E5E5"/>
    <a:srgbClr val="898989"/>
    <a:srgbClr val="FF3300"/>
    <a:srgbClr val="FF9933"/>
    <a:srgbClr val="126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77" autoAdjust="0"/>
    <p:restoredTop sz="92438" autoAdjust="0"/>
  </p:normalViewPr>
  <p:slideViewPr>
    <p:cSldViewPr snapToGrid="0">
      <p:cViewPr varScale="1">
        <p:scale>
          <a:sx n="106" d="100"/>
          <a:sy n="106" d="100"/>
        </p:scale>
        <p:origin x="192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7E96AB-D501-4137-8CE0-41C66B7F0A1D}"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uk-UA"/>
        </a:p>
      </dgm:t>
    </dgm:pt>
    <dgm:pt modelId="{195F40F7-405D-4044-A665-29C992D3A7A2}">
      <dgm:prSet phldrT="[Текст]" custT="1"/>
      <dgm:spPr>
        <a:solidFill>
          <a:schemeClr val="bg1">
            <a:lumMod val="85000"/>
          </a:schemeClr>
        </a:solidFill>
      </dgm:spPr>
      <dgm:t>
        <a:bodyPr/>
        <a:lstStyle/>
        <a:p>
          <a:pPr algn="ctr">
            <a:lnSpc>
              <a:spcPct val="100000"/>
            </a:lnSpc>
            <a:spcAft>
              <a:spcPts val="0"/>
            </a:spcAft>
          </a:pPr>
          <a:r>
            <a:rPr lang="uk-UA" sz="1900" b="1" dirty="0">
              <a:solidFill>
                <a:srgbClr val="002060"/>
              </a:solidFill>
              <a:effectLst>
                <a:outerShdw blurRad="38100" dist="38100" dir="2700000" algn="tl">
                  <a:srgbClr val="000000">
                    <a:alpha val="43137"/>
                  </a:srgbClr>
                </a:outerShdw>
              </a:effectLst>
            </a:rPr>
            <a:t>«ТЕОРІЯ ЙМОВІРНОСТЕЙ І МАТЕМАТИЧНА СТАТИСТИКА» </a:t>
          </a:r>
          <a:endParaRPr lang="uk-UA" sz="1900" b="1" dirty="0">
            <a:solidFill>
              <a:srgbClr val="C00000"/>
            </a:solidFill>
            <a:effectLst>
              <a:outerShdw blurRad="38100" dist="38100" dir="2700000" algn="tl">
                <a:srgbClr val="000000">
                  <a:alpha val="43137"/>
                </a:srgbClr>
              </a:outerShdw>
            </a:effectLst>
            <a:ea typeface="Times New Roman" panose="02020603050405020304" pitchFamily="18" charset="0"/>
          </a:endParaRPr>
        </a:p>
        <a:p>
          <a:pPr algn="l">
            <a:lnSpc>
              <a:spcPct val="100000"/>
            </a:lnSpc>
            <a:spcAft>
              <a:spcPts val="0"/>
            </a:spcAft>
          </a:pPr>
          <a:r>
            <a:rPr lang="uk-UA" sz="1400" b="1" dirty="0">
              <a:solidFill>
                <a:srgbClr val="C00000"/>
              </a:solidFill>
              <a:effectLst>
                <a:outerShdw blurRad="38100" dist="38100" dir="2700000" algn="tl">
                  <a:srgbClr val="000000">
                    <a:alpha val="43137"/>
                  </a:srgbClr>
                </a:outerShdw>
              </a:effectLst>
              <a:ea typeface="Times New Roman" panose="02020603050405020304" pitchFamily="18" charset="0"/>
            </a:rPr>
            <a:t>НАУКОВИЙ НАПРЯМ</a:t>
          </a:r>
          <a:r>
            <a:rPr lang="en-US" sz="1400" b="1" dirty="0">
              <a:solidFill>
                <a:srgbClr val="C00000"/>
              </a:solidFill>
              <a:effectLst>
                <a:outerShdw blurRad="38100" dist="38100" dir="2700000" algn="tl">
                  <a:srgbClr val="000000">
                    <a:alpha val="43137"/>
                  </a:srgbClr>
                </a:outerShdw>
              </a:effectLst>
              <a:ea typeface="Times New Roman" panose="02020603050405020304" pitchFamily="18" charset="0"/>
            </a:rPr>
            <a:t>:</a:t>
          </a:r>
          <a:r>
            <a:rPr lang="uk-UA" sz="1400" b="1" dirty="0">
              <a:solidFill>
                <a:srgbClr val="C00000"/>
              </a:solidFill>
              <a:effectLst>
                <a:outerShdw blurRad="38100" dist="38100" dir="2700000" algn="tl">
                  <a:srgbClr val="000000">
                    <a:alpha val="43137"/>
                  </a:srgbClr>
                </a:outerShdw>
              </a:effectLst>
              <a:ea typeface="Times New Roman" panose="02020603050405020304" pitchFamily="18" charset="0"/>
            </a:rPr>
            <a:t> Природничо-математичний</a:t>
          </a:r>
        </a:p>
        <a:p>
          <a:pPr algn="just">
            <a:lnSpc>
              <a:spcPct val="100000"/>
            </a:lnSpc>
            <a:spcAft>
              <a:spcPts val="0"/>
            </a:spcAft>
          </a:pPr>
          <a:r>
            <a:rPr lang="uk-UA" sz="1400" b="1" dirty="0">
              <a:solidFill>
                <a:srgbClr val="C00000"/>
              </a:solidFill>
              <a:effectLst>
                <a:outerShdw blurRad="38100" dist="38100" dir="2700000" algn="tl">
                  <a:srgbClr val="000000">
                    <a:alpha val="43137"/>
                  </a:srgbClr>
                </a:outerShdw>
              </a:effectLst>
            </a:rPr>
            <a:t>КЕРІВНИКИ НАУКОВОЇ ШКОЛИ</a:t>
          </a:r>
          <a:r>
            <a:rPr lang="en-US" sz="1400" b="1" dirty="0">
              <a:solidFill>
                <a:srgbClr val="C00000"/>
              </a:solidFill>
              <a:effectLst>
                <a:outerShdw blurRad="38100" dist="38100" dir="2700000" algn="tl">
                  <a:srgbClr val="000000">
                    <a:alpha val="43137"/>
                  </a:srgbClr>
                </a:outerShdw>
              </a:effectLst>
            </a:rPr>
            <a:t>:</a:t>
          </a:r>
          <a:r>
            <a:rPr lang="uk-UA" sz="1400" b="0" dirty="0">
              <a:solidFill>
                <a:srgbClr val="002060"/>
              </a:solidFill>
              <a:effectLst>
                <a:outerShdw blurRad="38100" dist="38100" dir="2700000" algn="tl">
                  <a:srgbClr val="000000">
                    <a:alpha val="43137"/>
                  </a:srgbClr>
                </a:outerShdw>
              </a:effectLst>
            </a:rPr>
            <a:t>.</a:t>
          </a:r>
          <a:r>
            <a:rPr lang="uk-UA" sz="1400" b="1" dirty="0">
              <a:solidFill>
                <a:srgbClr val="002060"/>
              </a:solidFill>
            </a:rPr>
            <a:t>Майборода Ростислав Євгенович</a:t>
          </a:r>
          <a:r>
            <a:rPr lang="uk-UA" sz="1400" dirty="0">
              <a:solidFill>
                <a:srgbClr val="002060"/>
              </a:solidFill>
            </a:rPr>
            <a:t>, доктор фізико-математичних наук</a:t>
          </a:r>
        </a:p>
        <a:p>
          <a:pPr algn="just">
            <a:lnSpc>
              <a:spcPct val="100000"/>
            </a:lnSpc>
            <a:spcAft>
              <a:spcPts val="0"/>
            </a:spcAft>
          </a:pPr>
          <a:r>
            <a:rPr lang="uk-UA" sz="1400" dirty="0">
              <a:solidFill>
                <a:srgbClr val="002060"/>
              </a:solidFill>
            </a:rPr>
            <a:t>професор кафедри теорії ймовірностей, статистики та </a:t>
          </a:r>
          <a:r>
            <a:rPr lang="uk-UA" sz="1400" dirty="0" err="1">
              <a:solidFill>
                <a:srgbClr val="002060"/>
              </a:solidFill>
            </a:rPr>
            <a:t>актуарної</a:t>
          </a:r>
          <a:r>
            <a:rPr lang="uk-UA" sz="1400" dirty="0">
              <a:solidFill>
                <a:srgbClr val="002060"/>
              </a:solidFill>
            </a:rPr>
            <a:t> математики; </a:t>
          </a:r>
          <a:r>
            <a:rPr lang="uk-UA" sz="1400" b="1" dirty="0">
              <a:solidFill>
                <a:srgbClr val="002060"/>
              </a:solidFill>
            </a:rPr>
            <a:t>Мішура Юлія Степанівна</a:t>
          </a:r>
          <a:r>
            <a:rPr lang="uk-UA" sz="1400" dirty="0">
              <a:solidFill>
                <a:srgbClr val="002060"/>
              </a:solidFill>
            </a:rPr>
            <a:t>, доктор фізико-математичних наук, професор кафедри теорії ймовірностей, статистики та </a:t>
          </a:r>
          <a:r>
            <a:rPr lang="uk-UA" sz="1400" dirty="0" err="1">
              <a:solidFill>
                <a:srgbClr val="002060"/>
              </a:solidFill>
            </a:rPr>
            <a:t>актуарної</a:t>
          </a:r>
          <a:r>
            <a:rPr lang="uk-UA" sz="1400" dirty="0">
              <a:solidFill>
                <a:srgbClr val="002060"/>
              </a:solidFill>
            </a:rPr>
            <a:t> математики</a:t>
          </a:r>
          <a:endParaRPr lang="uk-UA" sz="1400" b="0" dirty="0">
            <a:solidFill>
              <a:srgbClr val="002060"/>
            </a:solidFill>
            <a:effectLst>
              <a:outerShdw blurRad="38100" dist="38100" dir="2700000" algn="tl">
                <a:srgbClr val="000000">
                  <a:alpha val="43137"/>
                </a:srgbClr>
              </a:outerShdw>
            </a:effectLst>
          </a:endParaRPr>
        </a:p>
      </dgm:t>
    </dgm:pt>
    <dgm:pt modelId="{A3907FAC-83D2-494C-93E5-EF6C78E2ABF9}" type="parTrans" cxnId="{E4D97436-116B-4A16-B49D-3690AE1CED42}">
      <dgm:prSet/>
      <dgm:spPr/>
      <dgm:t>
        <a:bodyPr/>
        <a:lstStyle/>
        <a:p>
          <a:endParaRPr lang="uk-UA"/>
        </a:p>
      </dgm:t>
    </dgm:pt>
    <dgm:pt modelId="{098A7BF9-1C2A-4FEA-96CF-9042FA7D1FB6}" type="sibTrans" cxnId="{E4D97436-116B-4A16-B49D-3690AE1CED42}">
      <dgm:prSet/>
      <dgm:spPr/>
      <dgm:t>
        <a:bodyPr/>
        <a:lstStyle/>
        <a:p>
          <a:endParaRPr lang="uk-UA"/>
        </a:p>
      </dgm:t>
    </dgm:pt>
    <dgm:pt modelId="{FC3438E9-7D6C-4105-9041-CA9F2CBFE6BE}">
      <dgm:prSet phldrT="[Текст]" custT="1"/>
      <dgm:spPr>
        <a:noFill/>
      </dgm:spPr>
      <dgm:t>
        <a:bodyPr/>
        <a:lstStyle/>
        <a:p>
          <a:pPr algn="l">
            <a:spcAft>
              <a:spcPts val="0"/>
            </a:spcAft>
          </a:pPr>
          <a:r>
            <a:rPr lang="uk-UA" sz="1800" b="1" dirty="0">
              <a:solidFill>
                <a:srgbClr val="C00000"/>
              </a:solidFill>
              <a:effectLst>
                <a:outerShdw blurRad="38100" dist="38100" dir="2700000" algn="tl">
                  <a:srgbClr val="000000">
                    <a:alpha val="43137"/>
                  </a:srgbClr>
                </a:outerShdw>
              </a:effectLst>
            </a:rPr>
            <a:t>НАЙБІЛЬШ ВАГОМІ РЕЗУЛЬТАТИ НАУКОВЦІВ ШКОЛИ</a:t>
          </a:r>
          <a:r>
            <a:rPr lang="en-GB" sz="1800" b="1" dirty="0">
              <a:solidFill>
                <a:srgbClr val="C00000"/>
              </a:solidFill>
              <a:effectLst>
                <a:outerShdw blurRad="38100" dist="38100" dir="2700000" algn="tl">
                  <a:srgbClr val="000000">
                    <a:alpha val="43137"/>
                  </a:srgbClr>
                </a:outerShdw>
              </a:effectLst>
            </a:rPr>
            <a:t> </a:t>
          </a:r>
          <a:endParaRPr lang="uk-UA" sz="1800" b="1" dirty="0">
            <a:solidFill>
              <a:srgbClr val="C00000"/>
            </a:solidFill>
            <a:effectLst>
              <a:outerShdw blurRad="38100" dist="38100" dir="2700000" algn="tl">
                <a:srgbClr val="000000">
                  <a:alpha val="43137"/>
                </a:srgbClr>
              </a:outerShdw>
            </a:effectLst>
          </a:endParaRPr>
        </a:p>
        <a:p>
          <a:pPr algn="just">
            <a:spcAft>
              <a:spcPct val="35000"/>
            </a:spcAft>
          </a:pPr>
          <a:r>
            <a:rPr lang="ru-RU" sz="1600" i="1" dirty="0" err="1">
              <a:solidFill>
                <a:schemeClr val="tx1"/>
              </a:solidFill>
              <a:latin typeface="Times New Roman" panose="02020603050405020304" pitchFamily="18" charset="0"/>
              <a:cs typeface="Times New Roman" panose="02020603050405020304" pitchFamily="18" charset="0"/>
            </a:rPr>
            <a:t>Отримано</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співвідношення</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між</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процесами</a:t>
          </a:r>
          <a:r>
            <a:rPr lang="ru-RU" sz="1600" i="1" dirty="0">
              <a:solidFill>
                <a:schemeClr val="tx1"/>
              </a:solidFill>
              <a:latin typeface="Times New Roman" panose="02020603050405020304" pitchFamily="18" charset="0"/>
              <a:cs typeface="Times New Roman" panose="02020603050405020304" pitchFamily="18" charset="0"/>
            </a:rPr>
            <a:t> Кокса-</a:t>
          </a:r>
          <a:r>
            <a:rPr lang="ru-RU" sz="1600" i="1" dirty="0" err="1">
              <a:solidFill>
                <a:schemeClr val="tx1"/>
              </a:solidFill>
              <a:latin typeface="Times New Roman" panose="02020603050405020304" pitchFamily="18" charset="0"/>
              <a:cs typeface="Times New Roman" panose="02020603050405020304" pitchFamily="18" charset="0"/>
            </a:rPr>
            <a:t>Інгерсолла</a:t>
          </a:r>
          <a:r>
            <a:rPr lang="ru-RU" sz="1600" i="1" dirty="0">
              <a:solidFill>
                <a:schemeClr val="tx1"/>
              </a:solidFill>
              <a:latin typeface="Times New Roman" panose="02020603050405020304" pitchFamily="18" charset="0"/>
              <a:cs typeface="Times New Roman" panose="02020603050405020304" pitchFamily="18" charset="0"/>
            </a:rPr>
            <a:t>-Росса і </a:t>
          </a:r>
          <a:r>
            <a:rPr lang="ru-RU" sz="1600" i="1" dirty="0" err="1">
              <a:solidFill>
                <a:schemeClr val="tx1"/>
              </a:solidFill>
              <a:latin typeface="Times New Roman" panose="02020603050405020304" pitchFamily="18" charset="0"/>
              <a:cs typeface="Times New Roman" panose="02020603050405020304" pitchFamily="18" charset="0"/>
            </a:rPr>
            <a:t>процесами</a:t>
          </a:r>
          <a:r>
            <a:rPr lang="ru-RU" sz="1600" i="1" dirty="0">
              <a:solidFill>
                <a:schemeClr val="tx1"/>
              </a:solidFill>
              <a:latin typeface="Times New Roman" panose="02020603050405020304" pitchFamily="18" charset="0"/>
              <a:cs typeface="Times New Roman" panose="02020603050405020304" pitchFamily="18" charset="0"/>
            </a:rPr>
            <a:t> Орнштейна-Уленбека та Бесселя. </a:t>
          </a:r>
          <a:r>
            <a:rPr lang="ru-RU" sz="1600" i="1" dirty="0" err="1">
              <a:solidFill>
                <a:schemeClr val="tx1"/>
              </a:solidFill>
              <a:latin typeface="Times New Roman" panose="02020603050405020304" pitchFamily="18" charset="0"/>
              <a:cs typeface="Times New Roman" panose="02020603050405020304" pitchFamily="18" charset="0"/>
            </a:rPr>
            <a:t>Досліджено</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розв'язки</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диференціальних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рівнянь</a:t>
          </a:r>
          <a:r>
            <a:rPr lang="ru-RU" sz="1600" i="1" dirty="0">
              <a:solidFill>
                <a:schemeClr val="tx1"/>
              </a:solidFill>
              <a:latin typeface="Times New Roman" panose="02020603050405020304" pitchFamily="18" charset="0"/>
              <a:cs typeface="Times New Roman" panose="02020603050405020304" pitchFamily="18" charset="0"/>
            </a:rPr>
            <a:t> з шумом Вольтерра-</a:t>
          </a:r>
          <a:r>
            <a:rPr lang="ru-RU" sz="1600" i="1" dirty="0" err="1">
              <a:solidFill>
                <a:schemeClr val="tx1"/>
              </a:solidFill>
              <a:latin typeface="Times New Roman" panose="02020603050405020304" pitchFamily="18" charset="0"/>
              <a:cs typeface="Times New Roman" panose="02020603050405020304" pitchFamily="18" charset="0"/>
            </a:rPr>
            <a:t>Леві</a:t>
          </a:r>
          <a:r>
            <a:rPr lang="ru-RU" sz="1600" i="1" dirty="0">
              <a:solidFill>
                <a:schemeClr val="tx1"/>
              </a:solidFill>
              <a:latin typeface="Times New Roman" panose="02020603050405020304" pitchFamily="18" charset="0"/>
              <a:cs typeface="Times New Roman" panose="02020603050405020304" pitchFamily="18" charset="0"/>
            </a:rPr>
            <a:t>. Доведено </a:t>
          </a:r>
          <a:r>
            <a:rPr lang="ru-RU" sz="1600" i="1" dirty="0" err="1">
              <a:solidFill>
                <a:schemeClr val="tx1"/>
              </a:solidFill>
              <a:latin typeface="Times New Roman" panose="02020603050405020304" pitchFamily="18" charset="0"/>
              <a:cs typeface="Times New Roman" panose="02020603050405020304" pitchFamily="18" charset="0"/>
            </a:rPr>
            <a:t>теореми</a:t>
          </a:r>
          <a:r>
            <a:rPr lang="ru-RU" sz="1600" i="1" dirty="0">
              <a:solidFill>
                <a:schemeClr val="tx1"/>
              </a:solidFill>
              <a:latin typeface="Times New Roman" panose="02020603050405020304" pitchFamily="18" charset="0"/>
              <a:cs typeface="Times New Roman" panose="02020603050405020304" pitchFamily="18" charset="0"/>
            </a:rPr>
            <a:t> про </a:t>
          </a:r>
          <a:r>
            <a:rPr lang="ru-RU" sz="1600" i="1" dirty="0" err="1">
              <a:solidFill>
                <a:schemeClr val="tx1"/>
              </a:solidFill>
              <a:latin typeface="Times New Roman" panose="02020603050405020304" pitchFamily="18" charset="0"/>
              <a:cs typeface="Times New Roman" panose="02020603050405020304" pitchFamily="18" charset="0"/>
            </a:rPr>
            <a:t>властивості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ентропій</a:t>
          </a:r>
          <a:r>
            <a:rPr lang="ru-RU" sz="1600" i="1" dirty="0">
              <a:solidFill>
                <a:schemeClr val="tx1"/>
              </a:solidFill>
              <a:latin typeface="Times New Roman" panose="02020603050405020304" pitchFamily="18" charset="0"/>
              <a:cs typeface="Times New Roman" panose="02020603050405020304" pitchFamily="18" charset="0"/>
            </a:rPr>
            <a:t> Шеннона, </a:t>
          </a:r>
          <a:r>
            <a:rPr lang="ru-RU" sz="1600" i="1" dirty="0" err="1">
              <a:solidFill>
                <a:schemeClr val="tx1"/>
              </a:solidFill>
              <a:latin typeface="Times New Roman" panose="02020603050405020304" pitchFamily="18" charset="0"/>
              <a:cs typeface="Times New Roman" panose="02020603050405020304" pitchFamily="18" charset="0"/>
            </a:rPr>
            <a:t>Реньї</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Цалліса</a:t>
          </a:r>
          <a:r>
            <a:rPr lang="ru-RU" sz="1600" i="1" dirty="0">
              <a:solidFill>
                <a:schemeClr val="tx1"/>
              </a:solidFill>
              <a:latin typeface="Times New Roman" panose="02020603050405020304" pitchFamily="18" charset="0"/>
              <a:cs typeface="Times New Roman" panose="02020603050405020304" pitchFamily="18" charset="0"/>
            </a:rPr>
            <a:t> та Шарма-</a:t>
          </a:r>
          <a:r>
            <a:rPr lang="ru-RU" sz="1600" i="1" dirty="0" err="1">
              <a:solidFill>
                <a:schemeClr val="tx1"/>
              </a:solidFill>
              <a:latin typeface="Times New Roman" panose="02020603050405020304" pitchFamily="18" charset="0"/>
              <a:cs typeface="Times New Roman" panose="02020603050405020304" pitchFamily="18" charset="0"/>
            </a:rPr>
            <a:t>Міттала</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Умови</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поліноміальної</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рекурентності</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стійкості</a:t>
          </a:r>
          <a:r>
            <a:rPr lang="ru-RU" sz="1600" i="1" dirty="0">
              <a:solidFill>
                <a:schemeClr val="tx1"/>
              </a:solidFill>
              <a:latin typeface="Times New Roman" panose="02020603050405020304" pitchFamily="18" charset="0"/>
              <a:cs typeface="Times New Roman" panose="02020603050405020304" pitchFamily="18" charset="0"/>
            </a:rPr>
            <a:t> для </a:t>
          </a:r>
          <a:r>
            <a:rPr lang="ru-RU" sz="1600" i="1" dirty="0" err="1">
              <a:solidFill>
                <a:schemeClr val="tx1"/>
              </a:solidFill>
              <a:latin typeface="Times New Roman" panose="02020603050405020304" pitchFamily="18" charset="0"/>
              <a:cs typeface="Times New Roman" panose="02020603050405020304" pitchFamily="18" charset="0"/>
            </a:rPr>
            <a:t>неоднорідних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ланцюгів</a:t>
          </a:r>
          <a:r>
            <a:rPr lang="ru-RU" sz="1600" i="1" dirty="0">
              <a:solidFill>
                <a:schemeClr val="tx1"/>
              </a:solidFill>
              <a:latin typeface="Times New Roman" panose="02020603050405020304" pitchFamily="18" charset="0"/>
              <a:cs typeface="Times New Roman" panose="02020603050405020304" pitchFamily="18" charset="0"/>
            </a:rPr>
            <a:t> Маркова. </a:t>
          </a:r>
          <a:r>
            <a:rPr lang="ru-RU" sz="1600" i="1" dirty="0" err="1">
              <a:solidFill>
                <a:schemeClr val="tx1"/>
              </a:solidFill>
              <a:latin typeface="Times New Roman" panose="02020603050405020304" pitchFamily="18" charset="0"/>
              <a:cs typeface="Times New Roman" panose="02020603050405020304" pitchFamily="18" charset="0"/>
            </a:rPr>
            <a:t>Умови</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зворотності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незворотності</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ергодичності</a:t>
          </a:r>
          <a:r>
            <a:rPr lang="ru-RU" sz="1600" i="1" dirty="0">
              <a:solidFill>
                <a:schemeClr val="tx1"/>
              </a:solidFill>
              <a:latin typeface="Times New Roman" panose="02020603050405020304" pitchFamily="18" charset="0"/>
              <a:cs typeface="Times New Roman" panose="02020603050405020304" pitchFamily="18" charset="0"/>
            </a:rPr>
            <a:t> для </a:t>
          </a:r>
          <a:r>
            <a:rPr lang="ru-RU" sz="1600" i="1" dirty="0" err="1">
              <a:solidFill>
                <a:schemeClr val="tx1"/>
              </a:solidFill>
              <a:latin typeface="Times New Roman" panose="02020603050405020304" pitchFamily="18" charset="0"/>
              <a:cs typeface="Times New Roman" panose="02020603050405020304" pitchFamily="18" charset="0"/>
            </a:rPr>
            <a:t>процесів</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Леві</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методи</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їх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апроксимації</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Нові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моделі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дробових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випадкових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полів</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процесів</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методи</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їх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статистичного</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оцінювання</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Нові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статистичні</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методи</a:t>
          </a:r>
          <a:r>
            <a:rPr lang="ru-RU" sz="1600" i="1" dirty="0">
              <a:solidFill>
                <a:schemeClr val="tx1"/>
              </a:solidFill>
              <a:latin typeface="Times New Roman" panose="02020603050405020304" pitchFamily="18" charset="0"/>
              <a:cs typeface="Times New Roman" panose="02020603050405020304" pitchFamily="18" charset="0"/>
            </a:rPr>
            <a:t> для моделей з </a:t>
          </a:r>
          <a:r>
            <a:rPr lang="ru-RU" sz="1600" i="1" dirty="0" err="1">
              <a:solidFill>
                <a:schemeClr val="tx1"/>
              </a:solidFill>
              <a:latin typeface="Times New Roman" panose="02020603050405020304" pitchFamily="18" charset="0"/>
              <a:cs typeface="Times New Roman" panose="02020603050405020304" pitchFamily="18" charset="0"/>
            </a:rPr>
            <a:t>похибками</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неповною</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інформацією</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Розвиток</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теорії</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методів</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моделювання</a:t>
          </a:r>
          <a:r>
            <a:rPr lang="ru-RU" sz="1600" i="1" dirty="0">
              <a:solidFill>
                <a:schemeClr val="tx1"/>
              </a:solidFill>
              <a:latin typeface="Times New Roman" panose="02020603050405020304" pitchFamily="18" charset="0"/>
              <a:cs typeface="Times New Roman" panose="02020603050405020304" pitchFamily="18" charset="0"/>
            </a:rPr>
            <a:t> для </a:t>
          </a:r>
          <a:r>
            <a:rPr lang="ru-RU" sz="1600" i="1" dirty="0" err="1">
              <a:solidFill>
                <a:schemeClr val="tx1"/>
              </a:solidFill>
              <a:latin typeface="Times New Roman" panose="02020603050405020304" pitchFamily="18" charset="0"/>
              <a:cs typeface="Times New Roman" panose="02020603050405020304" pitchFamily="18" charset="0"/>
            </a:rPr>
            <a:t>гауссових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субгауссових</a:t>
          </a:r>
          <a:r>
            <a:rPr lang="ru-RU" sz="1600" i="1" dirty="0">
              <a:solidFill>
                <a:schemeClr val="tx1"/>
              </a:solidFill>
              <a:latin typeface="Times New Roman" panose="02020603050405020304" pitchFamily="18" charset="0"/>
              <a:cs typeface="Times New Roman" panose="02020603050405020304" pitchFamily="18" charset="0"/>
            </a:rPr>
            <a:t> та </a:t>
          </a:r>
          <a:r>
            <a:rPr lang="ru-RU" sz="1600" i="1" dirty="0" err="1">
              <a:solidFill>
                <a:schemeClr val="tx1"/>
              </a:solidFill>
              <a:latin typeface="Times New Roman" panose="02020603050405020304" pitchFamily="18" charset="0"/>
              <a:cs typeface="Times New Roman" panose="02020603050405020304" pitchFamily="18" charset="0"/>
            </a:rPr>
            <a:t>споріднених</a:t>
          </a:r>
          <a:r>
            <a:rPr lang="ru-RU" sz="1600" i="1" dirty="0">
              <a:solidFill>
                <a:schemeClr val="tx1"/>
              </a:solidFill>
              <a:latin typeface="Times New Roman" panose="02020603050405020304" pitchFamily="18" charset="0"/>
              <a:cs typeface="Times New Roman" panose="02020603050405020304" pitchFamily="18" charset="0"/>
            </a:rPr>
            <a:t> </a:t>
          </a:r>
          <a:r>
            <a:rPr lang="ru-RU" sz="1600" i="1" dirty="0" err="1">
              <a:solidFill>
                <a:schemeClr val="tx1"/>
              </a:solidFill>
              <a:latin typeface="Times New Roman" panose="02020603050405020304" pitchFamily="18" charset="0"/>
              <a:cs typeface="Times New Roman" panose="02020603050405020304" pitchFamily="18" charset="0"/>
            </a:rPr>
            <a:t>процесів</a:t>
          </a:r>
          <a:r>
            <a:rPr lang="ru-RU" sz="1600" i="1" dirty="0">
              <a:solidFill>
                <a:schemeClr val="tx1"/>
              </a:solidFill>
              <a:latin typeface="Times New Roman" panose="02020603050405020304" pitchFamily="18" charset="0"/>
              <a:cs typeface="Times New Roman" panose="02020603050405020304" pitchFamily="18" charset="0"/>
            </a:rPr>
            <a:t>.</a:t>
          </a:r>
          <a:r>
            <a:rPr lang="uk-UA" sz="1600" b="1" i="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dgm:t>
    </dgm:pt>
    <dgm:pt modelId="{D20D184D-0A5F-4102-8647-4B20E616CF57}" type="parTrans" cxnId="{3BD90063-ADEA-4A75-8144-A3894A5E6FEA}">
      <dgm:prSet/>
      <dgm:spPr/>
      <dgm:t>
        <a:bodyPr/>
        <a:lstStyle/>
        <a:p>
          <a:endParaRPr lang="uk-UA"/>
        </a:p>
      </dgm:t>
    </dgm:pt>
    <dgm:pt modelId="{0CAB6B35-5726-43AB-A095-D22CBD884E1F}" type="sibTrans" cxnId="{3BD90063-ADEA-4A75-8144-A3894A5E6FEA}">
      <dgm:prSet/>
      <dgm:spPr/>
      <dgm:t>
        <a:bodyPr/>
        <a:lstStyle/>
        <a:p>
          <a:endParaRPr lang="uk-UA"/>
        </a:p>
      </dgm:t>
    </dgm:pt>
    <dgm:pt modelId="{AEFB61C3-5B0D-4685-9F87-864FC6B3854A}">
      <dgm:prSet phldrT="[Текст]" custT="1"/>
      <dgm:spPr>
        <a:solidFill>
          <a:schemeClr val="bg1">
            <a:lumMod val="85000"/>
            <a:alpha val="90000"/>
          </a:schemeClr>
        </a:solidFill>
      </dgm:spPr>
      <dgm:t>
        <a:bodyPr/>
        <a:lstStyle/>
        <a:p>
          <a:r>
            <a:rPr lang="uk-UA" sz="1300" b="1" dirty="0">
              <a:solidFill>
                <a:srgbClr val="C00000"/>
              </a:solidFill>
              <a:effectLst>
                <a:outerShdw blurRad="38100" dist="38100" dir="2700000" algn="tl">
                  <a:srgbClr val="000000">
                    <a:alpha val="43137"/>
                  </a:srgbClr>
                </a:outerShdw>
              </a:effectLst>
            </a:rPr>
            <a:t>ПРОЄКТИ</a:t>
          </a:r>
          <a:r>
            <a:rPr lang="en-GB" sz="1300" b="1" dirty="0">
              <a:solidFill>
                <a:srgbClr val="C00000"/>
              </a:solidFill>
              <a:effectLst>
                <a:outerShdw blurRad="38100" dist="38100" dir="2700000" algn="tl">
                  <a:srgbClr val="000000">
                    <a:alpha val="43137"/>
                  </a:srgbClr>
                </a:outerShdw>
              </a:effectLst>
            </a:rPr>
            <a:t>, </a:t>
          </a:r>
          <a:r>
            <a:rPr lang="uk-UA" sz="1300" b="1" dirty="0">
              <a:solidFill>
                <a:srgbClr val="C00000"/>
              </a:solidFill>
              <a:effectLst>
                <a:outerShdw blurRad="38100" dist="38100" dir="2700000" algn="tl">
                  <a:srgbClr val="000000">
                    <a:alpha val="43137"/>
                  </a:srgbClr>
                </a:outerShdw>
              </a:effectLst>
            </a:rPr>
            <a:t>ГРАНТИ</a:t>
          </a:r>
          <a:r>
            <a:rPr lang="en-GB" sz="1300" b="1" dirty="0">
              <a:solidFill>
                <a:srgbClr val="C00000"/>
              </a:solidFill>
              <a:effectLst>
                <a:outerShdw blurRad="38100" dist="38100" dir="2700000" algn="tl">
                  <a:srgbClr val="000000">
                    <a:alpha val="43137"/>
                  </a:srgbClr>
                </a:outerShdw>
              </a:effectLst>
            </a:rPr>
            <a:t>  - </a:t>
          </a:r>
          <a:r>
            <a:rPr lang="en-GB"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endParaRPr lang="uk-UA"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8032317C-ED18-4102-BD8B-B972F90B9556}" type="parTrans" cxnId="{3B712449-D2DB-4DAD-904B-135D21C209C2}">
      <dgm:prSet/>
      <dgm:spPr/>
      <dgm:t>
        <a:bodyPr/>
        <a:lstStyle/>
        <a:p>
          <a:endParaRPr lang="uk-UA"/>
        </a:p>
      </dgm:t>
    </dgm:pt>
    <dgm:pt modelId="{209E05B0-DB50-4875-8102-59448C1C0940}" type="sibTrans" cxnId="{3B712449-D2DB-4DAD-904B-135D21C209C2}">
      <dgm:prSet/>
      <dgm:spPr/>
      <dgm:t>
        <a:bodyPr/>
        <a:lstStyle/>
        <a:p>
          <a:endParaRPr lang="uk-UA"/>
        </a:p>
      </dgm:t>
    </dgm:pt>
    <dgm:pt modelId="{6A00A6AC-04A0-4E74-A78E-6E4D2DD571D8}">
      <dgm:prSet phldrT="[Текст]" custT="1"/>
      <dgm:spPr>
        <a:solidFill>
          <a:schemeClr val="bg1">
            <a:lumMod val="85000"/>
            <a:alpha val="90000"/>
          </a:schemeClr>
        </a:solidFill>
      </dgm:spPr>
      <dgm:t>
        <a:bodyPr/>
        <a:lstStyle/>
        <a:p>
          <a:pPr>
            <a:lnSpc>
              <a:spcPct val="100000"/>
            </a:lnSpc>
            <a:spcAft>
              <a:spcPts val="0"/>
            </a:spcAft>
          </a:pPr>
          <a:r>
            <a:rPr lang="uk-UA" sz="1300" b="1" dirty="0">
              <a:solidFill>
                <a:srgbClr val="C00000"/>
              </a:solidFill>
              <a:effectLst>
                <a:outerShdw blurRad="38100" dist="38100" dir="2700000" algn="tl">
                  <a:srgbClr val="000000">
                    <a:alpha val="43137"/>
                  </a:srgbClr>
                </a:outerShdw>
              </a:effectLst>
            </a:rPr>
            <a:t>ПІДГОТОВКА ЗДОБУВАЧІВ </a:t>
          </a:r>
        </a:p>
        <a:p>
          <a:pPr>
            <a:lnSpc>
              <a:spcPct val="100000"/>
            </a:lnSpc>
            <a:spcAft>
              <a:spcPts val="0"/>
            </a:spcAft>
          </a:pPr>
          <a:r>
            <a:rPr lang="uk-UA" sz="1300" b="1" dirty="0">
              <a:solidFill>
                <a:srgbClr val="C00000"/>
              </a:solidFill>
              <a:effectLst>
                <a:outerShdw blurRad="38100" dist="38100" dir="2700000" algn="tl">
                  <a:srgbClr val="000000">
                    <a:alpha val="43137"/>
                  </a:srgbClr>
                </a:outerShdw>
              </a:effectLst>
            </a:rPr>
            <a:t>ВИЩОЇ ОСВІТИ</a:t>
          </a:r>
        </a:p>
        <a:p>
          <a:pPr>
            <a:lnSpc>
              <a:spcPct val="100000"/>
            </a:lnSpc>
            <a:spcAft>
              <a:spcPts val="0"/>
            </a:spcAft>
          </a:pPr>
          <a:r>
            <a:rPr lang="uk-UA" sz="1200" b="1" dirty="0">
              <a:solidFill>
                <a:srgbClr val="002060"/>
              </a:solidFill>
              <a:effectLst>
                <a:outerShdw blurRad="38100" dist="38100" dir="2700000" algn="tl">
                  <a:srgbClr val="000000">
                    <a:alpha val="43137"/>
                  </a:srgbClr>
                </a:outerShdw>
              </a:effectLst>
            </a:rPr>
            <a:t>ДОКТОРІВ НАУК </a:t>
          </a:r>
          <a:r>
            <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GB"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a:t>
          </a:r>
          <a:endPar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nSpc>
              <a:spcPct val="100000"/>
            </a:lnSpc>
            <a:spcAft>
              <a:spcPts val="0"/>
            </a:spcAft>
          </a:pPr>
          <a:r>
            <a:rPr lang="uk-UA" sz="1200" b="1" dirty="0">
              <a:solidFill>
                <a:srgbClr val="002060"/>
              </a:solidFill>
              <a:effectLst>
                <a:outerShdw blurRad="38100" dist="38100" dir="2700000" algn="tl">
                  <a:srgbClr val="000000">
                    <a:alpha val="43137"/>
                  </a:srgbClr>
                </a:outerShdw>
              </a:effectLst>
            </a:rPr>
            <a:t>ДОКТОРІВ ФІЛОСОФІЇ -</a:t>
          </a:r>
          <a:r>
            <a:rPr lang="en-GB" sz="1200" b="1" dirty="0">
              <a:solidFill>
                <a:srgbClr val="002060"/>
              </a:solidFill>
              <a:effectLst>
                <a:outerShdw blurRad="38100" dist="38100" dir="2700000" algn="tl">
                  <a:srgbClr val="000000">
                    <a:alpha val="43137"/>
                  </a:srgbClr>
                </a:outerShdw>
              </a:effectLst>
            </a:rPr>
            <a:t> </a:t>
          </a:r>
          <a:r>
            <a:rPr lang="en-GB"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endPar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FC8CC96-5146-412D-85EE-0F0CDCAC8142}" type="parTrans" cxnId="{E93D3F83-5022-4CE9-99A6-B8245F579BE1}">
      <dgm:prSet/>
      <dgm:spPr/>
      <dgm:t>
        <a:bodyPr/>
        <a:lstStyle/>
        <a:p>
          <a:endParaRPr lang="uk-UA"/>
        </a:p>
      </dgm:t>
    </dgm:pt>
    <dgm:pt modelId="{2F316B69-DB7B-4889-9C72-AD5C53D52BBC}" type="sibTrans" cxnId="{E93D3F83-5022-4CE9-99A6-B8245F579BE1}">
      <dgm:prSet/>
      <dgm:spPr/>
      <dgm:t>
        <a:bodyPr/>
        <a:lstStyle/>
        <a:p>
          <a:endParaRPr lang="uk-UA"/>
        </a:p>
      </dgm:t>
    </dgm:pt>
    <dgm:pt modelId="{0F920F33-BF34-483A-BAD2-647647CAAF56}">
      <dgm:prSet phldrT="[Текст]" custT="1"/>
      <dgm:spPr>
        <a:solidFill>
          <a:schemeClr val="bg1">
            <a:lumMod val="65000"/>
            <a:alpha val="90000"/>
          </a:schemeClr>
        </a:solidFill>
      </dgm:spPr>
      <dgm:t>
        <a:bodyPr/>
        <a:lstStyle/>
        <a:p>
          <a:r>
            <a:rPr lang="uk-UA" sz="1300" b="1" i="0" u="none" dirty="0">
              <a:solidFill>
                <a:srgbClr val="C00000"/>
              </a:solidFill>
              <a:effectLst>
                <a:outerShdw blurRad="38100" dist="38100" dir="2700000" algn="tl">
                  <a:srgbClr val="000000">
                    <a:alpha val="43137"/>
                  </a:srgbClr>
                </a:outerShdw>
              </a:effectLst>
            </a:rPr>
            <a:t>СТАТТІ у журналах</a:t>
          </a:r>
          <a:r>
            <a:rPr lang="uk-UA" sz="1300" b="1" i="0" u="none" dirty="0">
              <a:solidFill>
                <a:srgbClr val="002060"/>
              </a:solidFill>
            </a:rPr>
            <a:t>,</a:t>
          </a:r>
          <a:r>
            <a:rPr lang="uk-UA" sz="1100" b="1" i="0" u="none" dirty="0">
              <a:solidFill>
                <a:srgbClr val="002060"/>
              </a:solidFill>
            </a:rPr>
            <a:t> </a:t>
          </a:r>
          <a:r>
            <a:rPr lang="uk-UA" sz="1300" b="1" i="0" u="none" dirty="0">
              <a:solidFill>
                <a:srgbClr val="A92F17"/>
              </a:solidFill>
              <a:effectLst>
                <a:outerShdw blurRad="38100" dist="38100" dir="2700000" algn="tl">
                  <a:srgbClr val="000000">
                    <a:alpha val="43137"/>
                  </a:srgbClr>
                </a:outerShdw>
              </a:effectLst>
            </a:rPr>
            <a:t>що входять до баз даних </a:t>
          </a:r>
          <a:r>
            <a:rPr lang="en-US" sz="1300" b="1" i="0" u="none" dirty="0">
              <a:solidFill>
                <a:srgbClr val="A92F17"/>
              </a:solidFill>
              <a:effectLst>
                <a:outerShdw blurRad="38100" dist="38100" dir="2700000" algn="tl">
                  <a:srgbClr val="000000">
                    <a:alpha val="43137"/>
                  </a:srgbClr>
                </a:outerShdw>
              </a:effectLst>
            </a:rPr>
            <a:t>Scopus, Web of Science </a:t>
          </a:r>
          <a:r>
            <a:rPr lang="uk-UA" sz="1300" b="1" i="0" u="none" dirty="0">
              <a:solidFill>
                <a:srgbClr val="C00000"/>
              </a:solidFill>
              <a:effectLst>
                <a:outerShdw blurRad="38100" dist="38100" dir="2700000" algn="tl">
                  <a:srgbClr val="000000">
                    <a:alpha val="43137"/>
                  </a:srgbClr>
                </a:outerShdw>
              </a:effectLst>
            </a:rPr>
            <a:t>–</a:t>
          </a:r>
          <a:r>
            <a:rPr lang="uk-UA" sz="1400" b="1" i="0" u="none"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350 </a:t>
          </a:r>
          <a:r>
            <a:rPr lang="uk-UA" sz="1300" b="1" i="0" u="none" dirty="0">
              <a:solidFill>
                <a:srgbClr val="C00000"/>
              </a:solidFill>
              <a:effectLst>
                <a:outerShdw blurRad="38100" dist="38100" dir="2700000" algn="tl">
                  <a:srgbClr val="000000">
                    <a:alpha val="43137"/>
                  </a:srgbClr>
                </a:outerShdw>
              </a:effectLst>
            </a:rPr>
            <a:t> </a:t>
          </a:r>
          <a:endParaRPr lang="uk-UA" sz="1300" b="1" dirty="0">
            <a:solidFill>
              <a:srgbClr val="002060"/>
            </a:solidFill>
          </a:endParaRPr>
        </a:p>
      </dgm:t>
    </dgm:pt>
    <dgm:pt modelId="{17FE2684-D09B-4E3E-ACD0-041B75E963E4}" type="parTrans" cxnId="{AE410531-811B-4BD3-AD31-BD5E0CDF6828}">
      <dgm:prSet/>
      <dgm:spPr/>
      <dgm:t>
        <a:bodyPr/>
        <a:lstStyle/>
        <a:p>
          <a:endParaRPr lang="uk-UA"/>
        </a:p>
      </dgm:t>
    </dgm:pt>
    <dgm:pt modelId="{65D8420A-5E03-4066-AB76-6478CA2DD6D5}" type="sibTrans" cxnId="{AE410531-811B-4BD3-AD31-BD5E0CDF6828}">
      <dgm:prSet/>
      <dgm:spPr/>
      <dgm:t>
        <a:bodyPr/>
        <a:lstStyle/>
        <a:p>
          <a:endParaRPr lang="uk-UA"/>
        </a:p>
      </dgm:t>
    </dgm:pt>
    <dgm:pt modelId="{1CE422DA-8EB3-4EDC-8757-7CC7C1A04EB3}">
      <dgm:prSet custT="1">
        <dgm:style>
          <a:lnRef idx="2">
            <a:schemeClr val="accent5"/>
          </a:lnRef>
          <a:fillRef idx="1">
            <a:schemeClr val="lt1"/>
          </a:fillRef>
          <a:effectRef idx="0">
            <a:schemeClr val="accent5"/>
          </a:effectRef>
          <a:fontRef idx="minor">
            <a:schemeClr val="dk1"/>
          </a:fontRef>
        </dgm:style>
      </dgm:prSet>
      <dgm:spPr>
        <a:solidFill>
          <a:schemeClr val="bg1">
            <a:lumMod val="75000"/>
          </a:schemeClr>
        </a:solidFill>
      </dgm:spPr>
      <dgm:t>
        <a:bodyPr/>
        <a:lstStyle/>
        <a:p>
          <a:r>
            <a:rPr lang="uk-UA" sz="1300" b="1" dirty="0">
              <a:solidFill>
                <a:srgbClr val="C00000"/>
              </a:solidFill>
              <a:effectLst>
                <a:outerShdw blurRad="38100" dist="38100" dir="2700000" algn="tl">
                  <a:srgbClr val="000000">
                    <a:alpha val="43137"/>
                  </a:srgbClr>
                </a:outerShdw>
              </a:effectLst>
            </a:rPr>
            <a:t>КВАЛІФІКАЦІЙНИЙ СКЛАД</a:t>
          </a:r>
        </a:p>
      </dgm:t>
    </dgm:pt>
    <dgm:pt modelId="{0ACA4D57-A973-4B99-B60B-FCDE92F0F2C5}" type="parTrans" cxnId="{DF8F54DD-4E26-4351-AA12-CF890BF4C821}">
      <dgm:prSet/>
      <dgm:spPr/>
      <dgm:t>
        <a:bodyPr/>
        <a:lstStyle/>
        <a:p>
          <a:endParaRPr lang="uk-UA"/>
        </a:p>
      </dgm:t>
    </dgm:pt>
    <dgm:pt modelId="{059785EB-3DB6-480F-A351-404555447C1A}" type="sibTrans" cxnId="{DF8F54DD-4E26-4351-AA12-CF890BF4C821}">
      <dgm:prSet/>
      <dgm:spPr/>
      <dgm:t>
        <a:bodyPr/>
        <a:lstStyle/>
        <a:p>
          <a:endParaRPr lang="uk-UA"/>
        </a:p>
      </dgm:t>
    </dgm:pt>
    <dgm:pt modelId="{00C13383-F156-4E45-8A07-134BD1E14D25}">
      <dgm:prSet phldrT="[Текст]" custT="1"/>
      <dgm:spPr>
        <a:solidFill>
          <a:schemeClr val="bg1">
            <a:lumMod val="85000"/>
            <a:alpha val="90000"/>
          </a:schemeClr>
        </a:solidFill>
      </dgm:spPr>
      <dgm:t>
        <a:bodyPr/>
        <a:lstStyle/>
        <a:p>
          <a:r>
            <a:rPr lang="uk-UA" sz="1200" b="1" dirty="0">
              <a:solidFill>
                <a:srgbClr val="002060"/>
              </a:solidFill>
              <a:effectLst>
                <a:outerShdw blurRad="38100" dist="38100" dir="2700000" algn="tl">
                  <a:srgbClr val="000000">
                    <a:alpha val="43137"/>
                  </a:srgbClr>
                </a:outerShdw>
              </a:effectLst>
            </a:rPr>
            <a:t>ДОКТОРІВ НАУК </a:t>
          </a:r>
          <a:r>
            <a:rPr lang="uk-UA" sz="1200" b="1" i="0" u="none" dirty="0">
              <a:solidFill>
                <a:srgbClr val="002060"/>
              </a:solidFill>
            </a:rPr>
            <a:t>- </a:t>
          </a:r>
          <a:r>
            <a:rPr lang="uk-UA" sz="1400" b="1" i="0" u="none"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17</a:t>
          </a:r>
          <a:endParaRPr lang="uk-UA" sz="1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DE5A92D6-09E9-464F-92D5-69207DC01FC2}" type="parTrans" cxnId="{F7335E63-E8C5-4CE6-BF4E-EF1983EE71C0}">
      <dgm:prSet/>
      <dgm:spPr/>
      <dgm:t>
        <a:bodyPr/>
        <a:lstStyle/>
        <a:p>
          <a:endParaRPr lang="uk-UA"/>
        </a:p>
      </dgm:t>
    </dgm:pt>
    <dgm:pt modelId="{2D570DF2-8CAC-479E-9EBF-751EC5A7E66F}" type="sibTrans" cxnId="{F7335E63-E8C5-4CE6-BF4E-EF1983EE71C0}">
      <dgm:prSet/>
      <dgm:spPr/>
      <dgm:t>
        <a:bodyPr/>
        <a:lstStyle/>
        <a:p>
          <a:endParaRPr lang="uk-UA"/>
        </a:p>
      </dgm:t>
    </dgm:pt>
    <dgm:pt modelId="{651384FA-AB2A-415E-9A00-16653E942419}">
      <dgm:prSet/>
      <dgm:spPr/>
      <dgm:t>
        <a:bodyPr/>
        <a:lstStyle/>
        <a:p>
          <a:endParaRPr lang="uk-UA"/>
        </a:p>
      </dgm:t>
    </dgm:pt>
    <dgm:pt modelId="{89868624-1710-42AE-A522-7185A526FDCB}" type="parTrans" cxnId="{CB2ACEE7-6D3D-472F-87AC-90CEB5529EDE}">
      <dgm:prSet/>
      <dgm:spPr/>
      <dgm:t>
        <a:bodyPr/>
        <a:lstStyle/>
        <a:p>
          <a:endParaRPr lang="uk-UA"/>
        </a:p>
      </dgm:t>
    </dgm:pt>
    <dgm:pt modelId="{03318D08-608D-457D-8C3C-4D1170BC7AC5}" type="sibTrans" cxnId="{CB2ACEE7-6D3D-472F-87AC-90CEB5529EDE}">
      <dgm:prSet/>
      <dgm:spPr/>
      <dgm:t>
        <a:bodyPr/>
        <a:lstStyle/>
        <a:p>
          <a:endParaRPr lang="uk-UA"/>
        </a:p>
      </dgm:t>
    </dgm:pt>
    <dgm:pt modelId="{0F94ADFA-B57F-4ED1-BCB6-FD5C23FDBB19}">
      <dgm:prSet custT="1"/>
      <dgm:spPr>
        <a:solidFill>
          <a:schemeClr val="bg1">
            <a:lumMod val="85000"/>
            <a:alpha val="90000"/>
          </a:schemeClr>
        </a:solidFill>
      </dgm:spPr>
      <dgm:t>
        <a:bodyPr/>
        <a:lstStyle/>
        <a:p>
          <a:r>
            <a:rPr lang="uk-UA" sz="1200" b="1" dirty="0">
              <a:solidFill>
                <a:srgbClr val="002060"/>
              </a:solidFill>
              <a:effectLst>
                <a:outerShdw blurRad="38100" dist="38100" dir="2700000" algn="tl">
                  <a:srgbClr val="000000">
                    <a:alpha val="43137"/>
                  </a:srgbClr>
                </a:outerShdw>
              </a:effectLst>
            </a:rPr>
            <a:t>КАНДИДАТІВ НАУК</a:t>
          </a:r>
          <a:r>
            <a:rPr lang="uk-UA" sz="1200" dirty="0">
              <a:solidFill>
                <a:srgbClr val="002060"/>
              </a:solidFill>
            </a:rPr>
            <a:t> </a:t>
          </a:r>
          <a:r>
            <a:rPr lang="uk-UA" sz="1200" b="1" dirty="0">
              <a:solidFill>
                <a:srgbClr val="002060"/>
              </a:solidFill>
              <a:effectLst>
                <a:outerShdw blurRad="38100" dist="38100" dir="2700000" algn="tl">
                  <a:srgbClr val="000000">
                    <a:alpha val="43137"/>
                  </a:srgbClr>
                </a:outerShdw>
              </a:effectLst>
            </a:rPr>
            <a:t>- </a:t>
          </a:r>
          <a:r>
            <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p>
      </dgm:t>
    </dgm:pt>
    <dgm:pt modelId="{D57836B6-48E8-45C0-9099-070605AEA1D2}" type="parTrans" cxnId="{17C24FB5-5EA6-45A7-BA44-E0F87B596FCE}">
      <dgm:prSet/>
      <dgm:spPr/>
      <dgm:t>
        <a:bodyPr/>
        <a:lstStyle/>
        <a:p>
          <a:endParaRPr lang="uk-UA"/>
        </a:p>
      </dgm:t>
    </dgm:pt>
    <dgm:pt modelId="{094A2FD7-ED3B-4E2F-88E5-D6E9742B0689}" type="sibTrans" cxnId="{17C24FB5-5EA6-45A7-BA44-E0F87B596FCE}">
      <dgm:prSet/>
      <dgm:spPr/>
      <dgm:t>
        <a:bodyPr/>
        <a:lstStyle/>
        <a:p>
          <a:endParaRPr lang="uk-UA"/>
        </a:p>
      </dgm:t>
    </dgm:pt>
    <dgm:pt modelId="{C5425FBE-F5C2-4FD2-A303-15160A7B568E}">
      <dgm:prSet custT="1"/>
      <dgm:spPr>
        <a:solidFill>
          <a:schemeClr val="bg1">
            <a:lumMod val="85000"/>
            <a:alpha val="90000"/>
          </a:schemeClr>
        </a:solidFill>
      </dgm:spPr>
      <dgm:t>
        <a:bodyPr/>
        <a:lstStyle/>
        <a:p>
          <a:pPr>
            <a:lnSpc>
              <a:spcPct val="100000"/>
            </a:lnSpc>
            <a:spcAft>
              <a:spcPts val="0"/>
            </a:spcAft>
          </a:pPr>
          <a:r>
            <a:rPr lang="uk-UA" sz="1200" b="1" dirty="0">
              <a:solidFill>
                <a:srgbClr val="002060"/>
              </a:solidFill>
              <a:effectLst>
                <a:outerShdw blurRad="38100" dist="38100" dir="2700000" algn="tl">
                  <a:srgbClr val="000000">
                    <a:alpha val="43137"/>
                  </a:srgbClr>
                </a:outerShdw>
              </a:effectLst>
            </a:rPr>
            <a:t>ДОКТОРІВ ФІЛОСОФІЇ/ АСПІРАНТІВ</a:t>
          </a:r>
        </a:p>
        <a:p>
          <a:pPr>
            <a:lnSpc>
              <a:spcPct val="100000"/>
            </a:lnSpc>
            <a:spcAft>
              <a:spcPts val="0"/>
            </a:spcAft>
          </a:pPr>
          <a:r>
            <a:rPr lang="uk-UA" sz="1300" b="1" dirty="0">
              <a:solidFill>
                <a:srgbClr val="002060"/>
              </a:solidFill>
              <a:effectLst/>
            </a:rPr>
            <a:t>–</a:t>
          </a:r>
          <a:r>
            <a:rPr lang="uk-UA" sz="1300" b="1" dirty="0">
              <a:solidFill>
                <a:srgbClr val="C00000"/>
              </a:solidFill>
              <a:effectLst>
                <a:outerShdw blurRad="38100" dist="38100" dir="2700000" algn="tl">
                  <a:srgbClr val="000000">
                    <a:alpha val="43137"/>
                  </a:srgbClr>
                </a:outerShdw>
              </a:effectLst>
            </a:rPr>
            <a:t> </a:t>
          </a:r>
          <a:r>
            <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/2</a:t>
          </a:r>
        </a:p>
      </dgm:t>
    </dgm:pt>
    <dgm:pt modelId="{5D694753-8AA6-4D37-8A1E-52BE7EE38E5A}" type="parTrans" cxnId="{BCADF9A1-C20A-4541-9409-FBA9D509F82E}">
      <dgm:prSet/>
      <dgm:spPr/>
      <dgm:t>
        <a:bodyPr/>
        <a:lstStyle/>
        <a:p>
          <a:endParaRPr lang="uk-UA"/>
        </a:p>
      </dgm:t>
    </dgm:pt>
    <dgm:pt modelId="{47EF760F-EE37-4788-BB83-59378F871568}" type="sibTrans" cxnId="{BCADF9A1-C20A-4541-9409-FBA9D509F82E}">
      <dgm:prSet/>
      <dgm:spPr/>
      <dgm:t>
        <a:bodyPr/>
        <a:lstStyle/>
        <a:p>
          <a:endParaRPr lang="uk-UA"/>
        </a:p>
      </dgm:t>
    </dgm:pt>
    <dgm:pt modelId="{2411E29C-2784-4283-BC83-D9BA5AFEC056}">
      <dgm:prSet custT="1"/>
      <dgm:spPr>
        <a:solidFill>
          <a:schemeClr val="bg1">
            <a:lumMod val="65000"/>
            <a:alpha val="90000"/>
          </a:schemeClr>
        </a:solidFill>
      </dgm:spPr>
      <dgm:t>
        <a:bodyPr/>
        <a:lstStyle/>
        <a:p>
          <a:r>
            <a:rPr lang="uk-UA" sz="1300" b="1" dirty="0">
              <a:solidFill>
                <a:srgbClr val="C00000"/>
              </a:solidFill>
              <a:effectLst>
                <a:outerShdw blurRad="38100" dist="38100" dir="2700000" algn="tl">
                  <a:srgbClr val="000000">
                    <a:alpha val="43137"/>
                  </a:srgbClr>
                </a:outerShdw>
              </a:effectLst>
            </a:rPr>
            <a:t>УСЬОГО: 27</a:t>
          </a:r>
        </a:p>
      </dgm:t>
    </dgm:pt>
    <dgm:pt modelId="{CE93B17D-B820-48B0-A9E9-9962010E3575}" type="sibTrans" cxnId="{0D63468C-3503-40FE-A6D9-E6CC023942B9}">
      <dgm:prSet/>
      <dgm:spPr/>
      <dgm:t>
        <a:bodyPr/>
        <a:lstStyle/>
        <a:p>
          <a:endParaRPr lang="uk-UA"/>
        </a:p>
      </dgm:t>
    </dgm:pt>
    <dgm:pt modelId="{66D392BD-4BA1-49BD-98C0-93DEAE2442F7}" type="parTrans" cxnId="{0D63468C-3503-40FE-A6D9-E6CC023942B9}">
      <dgm:prSet/>
      <dgm:spPr/>
      <dgm:t>
        <a:bodyPr/>
        <a:lstStyle/>
        <a:p>
          <a:endParaRPr lang="uk-UA"/>
        </a:p>
      </dgm:t>
    </dgm:pt>
    <dgm:pt modelId="{19BF8922-8EA2-4710-8959-9DC9C49F7E6F}">
      <dgm:prSet phldrT="[Текст]" custT="1"/>
      <dgm:spPr>
        <a:solidFill>
          <a:schemeClr val="bg1">
            <a:lumMod val="75000"/>
            <a:alpha val="90000"/>
          </a:schemeClr>
        </a:solidFill>
      </dgm:spPr>
      <dgm:t>
        <a:bodyPr/>
        <a:lstStyle/>
        <a:p>
          <a:r>
            <a:rPr lang="uk-UA" sz="1200" b="1" i="0" u="none" dirty="0">
              <a:solidFill>
                <a:srgbClr val="C00000"/>
              </a:solidFill>
              <a:effectLst>
                <a:outerShdw blurRad="38100" dist="38100" dir="2700000" algn="tl">
                  <a:srgbClr val="000000">
                    <a:alpha val="43137"/>
                  </a:srgbClr>
                </a:outerShdw>
              </a:effectLst>
            </a:rPr>
            <a:t>МОНОГРАФІЙ</a:t>
          </a:r>
          <a:r>
            <a:rPr lang="uk-UA" sz="1300" b="0" i="0" u="none" dirty="0"/>
            <a:t> - </a:t>
          </a:r>
          <a:r>
            <a:rPr lang="uk-UA" sz="1400" b="1" i="0" u="none"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endParaRPr lang="uk-UA"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5E65909B-0FCE-49D8-AB00-8A42057B482A}" type="sibTrans" cxnId="{AB1D9BE2-B308-4DB0-8111-5D89AB4614A4}">
      <dgm:prSet/>
      <dgm:spPr/>
      <dgm:t>
        <a:bodyPr/>
        <a:lstStyle/>
        <a:p>
          <a:endParaRPr lang="uk-UA"/>
        </a:p>
      </dgm:t>
    </dgm:pt>
    <dgm:pt modelId="{630EEB47-654F-46F3-9C52-E999D53C7070}" type="parTrans" cxnId="{AB1D9BE2-B308-4DB0-8111-5D89AB4614A4}">
      <dgm:prSet/>
      <dgm:spPr/>
      <dgm:t>
        <a:bodyPr/>
        <a:lstStyle/>
        <a:p>
          <a:endParaRPr lang="uk-UA"/>
        </a:p>
      </dgm:t>
    </dgm:pt>
    <dgm:pt modelId="{0ED363B5-5796-4BE8-B1FD-362AC771DBCE}">
      <dgm:prSet phldrT="[Текст]" custT="1"/>
      <dgm:spPr>
        <a:solidFill>
          <a:schemeClr val="bg1">
            <a:lumMod val="85000"/>
          </a:schemeClr>
        </a:solidFill>
      </dgm:spPr>
      <dgm:t>
        <a:bodyPr/>
        <a:lstStyle/>
        <a:p>
          <a:pPr algn="ctr"/>
          <a:r>
            <a:rPr lang="uk-UA" sz="1800" b="1" dirty="0">
              <a:solidFill>
                <a:srgbClr val="C00000"/>
              </a:solidFill>
              <a:effectLst>
                <a:outerShdw blurRad="38100" dist="38100" dir="2700000" algn="tl">
                  <a:srgbClr val="000000">
                    <a:alpha val="43137"/>
                  </a:srgbClr>
                </a:outerShdw>
              </a:effectLst>
            </a:rPr>
            <a:t>ПУБЛІКАЦІЙНА  АКТИВНІСТЬ</a:t>
          </a:r>
        </a:p>
        <a:p>
          <a:pPr algn="ctr"/>
          <a:r>
            <a:rPr lang="uk-UA" sz="1400" b="1" dirty="0">
              <a:solidFill>
                <a:srgbClr val="002060"/>
              </a:solidFill>
              <a:effectLst>
                <a:outerShdw blurRad="38100" dist="38100" dir="2700000" algn="tl">
                  <a:srgbClr val="000000">
                    <a:alpha val="43137"/>
                  </a:srgbClr>
                </a:outerShdw>
              </a:effectLst>
            </a:rPr>
            <a:t>ЗАГАЛЬНА КІЛЬКІСТЬ ПУБЛІКАЦІЙ</a:t>
          </a:r>
          <a:r>
            <a:rPr lang="uk-UA" sz="1600" b="1" dirty="0">
              <a:solidFill>
                <a:srgbClr val="002060"/>
              </a:solidFill>
              <a:effectLst>
                <a:outerShdw blurRad="38100" dist="38100" dir="2700000" algn="tl">
                  <a:srgbClr val="000000">
                    <a:alpha val="43137"/>
                  </a:srgbClr>
                </a:outerShdw>
              </a:effectLst>
            </a:rPr>
            <a:t> - 378</a:t>
          </a:r>
          <a:endParaRPr lang="uk-UA" sz="1600" b="1" dirty="0">
            <a:solidFill>
              <a:srgbClr val="C00000"/>
            </a:solidFill>
            <a:effectLst>
              <a:outerShdw blurRad="38100" dist="38100" dir="2700000" algn="tl">
                <a:srgbClr val="000000">
                  <a:alpha val="43137"/>
                </a:srgbClr>
              </a:outerShdw>
            </a:effectLst>
          </a:endParaRPr>
        </a:p>
      </dgm:t>
    </dgm:pt>
    <dgm:pt modelId="{6FE29189-CEC2-4805-8956-42684DF8964A}" type="sibTrans" cxnId="{68797747-7841-46D3-B32B-FD69614BD0ED}">
      <dgm:prSet/>
      <dgm:spPr/>
      <dgm:t>
        <a:bodyPr/>
        <a:lstStyle/>
        <a:p>
          <a:endParaRPr lang="uk-UA"/>
        </a:p>
      </dgm:t>
    </dgm:pt>
    <dgm:pt modelId="{875DDEBF-4C20-43CB-8CAB-61D92990B447}" type="parTrans" cxnId="{68797747-7841-46D3-B32B-FD69614BD0ED}">
      <dgm:prSet/>
      <dgm:spPr/>
      <dgm:t>
        <a:bodyPr/>
        <a:lstStyle/>
        <a:p>
          <a:endParaRPr lang="uk-UA"/>
        </a:p>
      </dgm:t>
    </dgm:pt>
    <dgm:pt modelId="{6640DF00-382A-4790-8A60-A9102DE55F90}">
      <dgm:prSet custT="1"/>
      <dgm:spPr>
        <a:solidFill>
          <a:schemeClr val="bg1">
            <a:lumMod val="75000"/>
            <a:alpha val="90000"/>
          </a:schemeClr>
        </a:solidFill>
      </dgm:spPr>
      <dgm:t>
        <a:bodyPr/>
        <a:lstStyle/>
        <a:p>
          <a:r>
            <a:rPr lang="uk-UA" sz="1300" b="1" i="0" u="none" dirty="0">
              <a:solidFill>
                <a:srgbClr val="C00000"/>
              </a:solidFill>
              <a:effectLst>
                <a:outerShdw blurRad="38100" dist="38100" dir="2700000" algn="tl">
                  <a:srgbClr val="000000">
                    <a:alpha val="43137"/>
                  </a:srgbClr>
                </a:outerShdw>
              </a:effectLst>
            </a:rPr>
            <a:t>ПІДРУЧНИКІВ/</a:t>
          </a:r>
        </a:p>
        <a:p>
          <a:r>
            <a:rPr lang="uk-UA" sz="1300" b="1" i="0" u="none" dirty="0">
              <a:solidFill>
                <a:srgbClr val="C00000"/>
              </a:solidFill>
              <a:effectLst>
                <a:outerShdw blurRad="38100" dist="38100" dir="2700000" algn="tl">
                  <a:srgbClr val="000000">
                    <a:alpha val="43137"/>
                  </a:srgbClr>
                </a:outerShdw>
              </a:effectLst>
            </a:rPr>
            <a:t>ПОСІБНИКІВ/ НАВЧ. МАТ. </a:t>
          </a:r>
          <a:r>
            <a:rPr lang="uk-UA" sz="1300" b="0" i="0" u="none" dirty="0">
              <a:solidFill>
                <a:srgbClr val="002060"/>
              </a:solidFill>
            </a:rPr>
            <a:t>- </a:t>
          </a:r>
          <a:r>
            <a:rPr lang="uk-UA" sz="1400" b="1" i="0" u="none"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21</a:t>
          </a:r>
          <a:endParaRPr lang="uk-UA"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244D5971-CB04-4AE2-8D82-C371FCB95EE1}" type="sibTrans" cxnId="{345042E3-D0A0-4EE2-A803-525FEA6BFE9A}">
      <dgm:prSet/>
      <dgm:spPr/>
      <dgm:t>
        <a:bodyPr/>
        <a:lstStyle/>
        <a:p>
          <a:endParaRPr lang="uk-UA"/>
        </a:p>
      </dgm:t>
    </dgm:pt>
    <dgm:pt modelId="{A467C381-F098-4619-8DB2-B34B9C437380}" type="parTrans" cxnId="{345042E3-D0A0-4EE2-A803-525FEA6BFE9A}">
      <dgm:prSet/>
      <dgm:spPr/>
      <dgm:t>
        <a:bodyPr/>
        <a:lstStyle/>
        <a:p>
          <a:endParaRPr lang="uk-UA"/>
        </a:p>
      </dgm:t>
    </dgm:pt>
    <dgm:pt modelId="{DDF3FB9B-ECDE-4E01-81FE-163E920A3555}">
      <dgm:prSet phldrT="[Текст]" custT="1"/>
      <dgm:spPr>
        <a:solidFill>
          <a:schemeClr val="bg1">
            <a:lumMod val="85000"/>
            <a:alpha val="90000"/>
          </a:schemeClr>
        </a:solidFill>
      </dgm:spPr>
      <dgm:t>
        <a:bodyPr/>
        <a:lstStyle/>
        <a:p>
          <a:pPr algn="ctr"/>
          <a:r>
            <a:rPr lang="uk-UA" sz="1300" b="1" dirty="0">
              <a:solidFill>
                <a:srgbClr val="C00000"/>
              </a:solidFill>
              <a:effectLst>
                <a:outerShdw blurRad="38100" dist="38100" dir="2700000" algn="tl">
                  <a:srgbClr val="000000">
                    <a:alpha val="43137"/>
                  </a:srgbClr>
                </a:outerShdw>
              </a:effectLst>
            </a:rPr>
            <a:t>КОНФЕРЕНЦІЇ </a:t>
          </a:r>
          <a:r>
            <a:rPr lang="uk-UA" sz="1300" b="1" dirty="0">
              <a:solidFill>
                <a:srgbClr val="002060"/>
              </a:solidFill>
              <a:effectLst>
                <a:outerShdw blurRad="38100" dist="38100" dir="2700000" algn="tl">
                  <a:srgbClr val="000000">
                    <a:alpha val="43137"/>
                  </a:srgbClr>
                </a:outerShdw>
              </a:effectLst>
            </a:rPr>
            <a:t>(ініційовані</a:t>
          </a:r>
          <a:r>
            <a:rPr lang="en-GB" sz="1300" b="1" dirty="0">
              <a:solidFill>
                <a:srgbClr val="002060"/>
              </a:solidFill>
              <a:effectLst>
                <a:outerShdw blurRad="38100" dist="38100" dir="2700000" algn="tl">
                  <a:srgbClr val="000000">
                    <a:alpha val="43137"/>
                  </a:srgbClr>
                </a:outerShdw>
              </a:effectLst>
            </a:rPr>
            <a:t>)</a:t>
          </a:r>
        </a:p>
        <a:p>
          <a:pPr algn="ctr"/>
          <a:r>
            <a:rPr lang="en-GB"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uk-UA" sz="1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467A1BF-A796-44FF-A490-36DC583CFC9A}" type="sibTrans" cxnId="{DCCE9CF6-F1A4-4E62-96F6-5B7D91876D6C}">
      <dgm:prSet/>
      <dgm:spPr/>
      <dgm:t>
        <a:bodyPr/>
        <a:lstStyle/>
        <a:p>
          <a:endParaRPr lang="uk-UA"/>
        </a:p>
      </dgm:t>
    </dgm:pt>
    <dgm:pt modelId="{72BE2F1F-283F-47DA-9A9E-A92C509201C3}" type="parTrans" cxnId="{DCCE9CF6-F1A4-4E62-96F6-5B7D91876D6C}">
      <dgm:prSet/>
      <dgm:spPr/>
      <dgm:t>
        <a:bodyPr/>
        <a:lstStyle/>
        <a:p>
          <a:endParaRPr lang="uk-UA"/>
        </a:p>
      </dgm:t>
    </dgm:pt>
    <dgm:pt modelId="{C9C938D7-B228-4BCC-9563-D0CA0319539E}" type="pres">
      <dgm:prSet presAssocID="{427E96AB-D501-4137-8CE0-41C66B7F0A1D}" presName="Name0" presStyleCnt="0">
        <dgm:presLayoutVars>
          <dgm:chMax val="3"/>
          <dgm:chPref val="1"/>
          <dgm:dir/>
          <dgm:animLvl val="lvl"/>
          <dgm:resizeHandles/>
        </dgm:presLayoutVars>
      </dgm:prSet>
      <dgm:spPr/>
    </dgm:pt>
    <dgm:pt modelId="{39A72A11-1F36-4C42-B8B9-12014AA6E23D}" type="pres">
      <dgm:prSet presAssocID="{427E96AB-D501-4137-8CE0-41C66B7F0A1D}" presName="outerBox" presStyleCnt="0"/>
      <dgm:spPr/>
    </dgm:pt>
    <dgm:pt modelId="{477F3AE4-A540-41FD-B34F-488318366CDF}" type="pres">
      <dgm:prSet presAssocID="{427E96AB-D501-4137-8CE0-41C66B7F0A1D}" presName="outerBoxParent" presStyleLbl="node1" presStyleIdx="0" presStyleCnt="3" custLinFactNeighborY="-706"/>
      <dgm:spPr/>
    </dgm:pt>
    <dgm:pt modelId="{D775FA9D-8AC5-45DC-BF5C-7F2CB28B4F25}" type="pres">
      <dgm:prSet presAssocID="{427E96AB-D501-4137-8CE0-41C66B7F0A1D}" presName="outerBoxChildren" presStyleCnt="0"/>
      <dgm:spPr/>
    </dgm:pt>
    <dgm:pt modelId="{C6DE79C5-6F10-4C3D-BF08-E4E1869AB8CD}" type="pres">
      <dgm:prSet presAssocID="{1CE422DA-8EB3-4EDC-8757-7CC7C1A04EB3}" presName="oChild" presStyleLbl="fgAcc1" presStyleIdx="0" presStyleCnt="11" custScaleX="99259" custScaleY="66581">
        <dgm:presLayoutVars>
          <dgm:bulletEnabled val="1"/>
        </dgm:presLayoutVars>
      </dgm:prSet>
      <dgm:spPr/>
    </dgm:pt>
    <dgm:pt modelId="{7A254560-C1B4-40E7-801A-A84BD06AEC65}" type="pres">
      <dgm:prSet presAssocID="{059785EB-3DB6-480F-A351-404555447C1A}" presName="outerSibTrans" presStyleCnt="0"/>
      <dgm:spPr/>
    </dgm:pt>
    <dgm:pt modelId="{876F3403-3F36-486C-8433-E7DCDFC8CDC7}" type="pres">
      <dgm:prSet presAssocID="{00C13383-F156-4E45-8A07-134BD1E14D25}" presName="oChild" presStyleLbl="fgAcc1" presStyleIdx="1" presStyleCnt="11">
        <dgm:presLayoutVars>
          <dgm:bulletEnabled val="1"/>
        </dgm:presLayoutVars>
      </dgm:prSet>
      <dgm:spPr/>
    </dgm:pt>
    <dgm:pt modelId="{53351770-3FF1-4E24-BA66-05F87AD2C08E}" type="pres">
      <dgm:prSet presAssocID="{2D570DF2-8CAC-479E-9EBF-751EC5A7E66F}" presName="outerSibTrans" presStyleCnt="0"/>
      <dgm:spPr/>
    </dgm:pt>
    <dgm:pt modelId="{CC778444-F03A-433E-AAB8-F4366CF957D3}" type="pres">
      <dgm:prSet presAssocID="{0F94ADFA-B57F-4ED1-BCB6-FD5C23FDBB19}" presName="oChild" presStyleLbl="fgAcc1" presStyleIdx="2" presStyleCnt="11">
        <dgm:presLayoutVars>
          <dgm:bulletEnabled val="1"/>
        </dgm:presLayoutVars>
      </dgm:prSet>
      <dgm:spPr/>
    </dgm:pt>
    <dgm:pt modelId="{5213C580-B0F4-4988-BE39-DC545AF0586F}" type="pres">
      <dgm:prSet presAssocID="{094A2FD7-ED3B-4E2F-88E5-D6E9742B0689}" presName="outerSibTrans" presStyleCnt="0"/>
      <dgm:spPr/>
    </dgm:pt>
    <dgm:pt modelId="{7B34B235-CC44-48E6-8FA4-589A07EF631D}" type="pres">
      <dgm:prSet presAssocID="{C5425FBE-F5C2-4FD2-A303-15160A7B568E}" presName="oChild" presStyleLbl="fgAcc1" presStyleIdx="3" presStyleCnt="11">
        <dgm:presLayoutVars>
          <dgm:bulletEnabled val="1"/>
        </dgm:presLayoutVars>
      </dgm:prSet>
      <dgm:spPr/>
    </dgm:pt>
    <dgm:pt modelId="{218F577B-EC6A-477E-82C1-6A9A0E7A533B}" type="pres">
      <dgm:prSet presAssocID="{47EF760F-EE37-4788-BB83-59378F871568}" presName="outerSibTrans" presStyleCnt="0"/>
      <dgm:spPr/>
    </dgm:pt>
    <dgm:pt modelId="{BC9EE092-74F4-422F-BAED-010E4E6A1F43}" type="pres">
      <dgm:prSet presAssocID="{2411E29C-2784-4283-BC83-D9BA5AFEC056}" presName="oChild" presStyleLbl="fgAcc1" presStyleIdx="4" presStyleCnt="11">
        <dgm:presLayoutVars>
          <dgm:bulletEnabled val="1"/>
        </dgm:presLayoutVars>
      </dgm:prSet>
      <dgm:spPr/>
    </dgm:pt>
    <dgm:pt modelId="{9EF5FD3D-EDA4-4B3A-BB94-39D71864EC86}" type="pres">
      <dgm:prSet presAssocID="{427E96AB-D501-4137-8CE0-41C66B7F0A1D}" presName="middleBox" presStyleCnt="0"/>
      <dgm:spPr/>
    </dgm:pt>
    <dgm:pt modelId="{47F79A6C-3224-4642-82F3-C3E6F0979F3D}" type="pres">
      <dgm:prSet presAssocID="{427E96AB-D501-4137-8CE0-41C66B7F0A1D}" presName="middleBoxParent" presStyleLbl="node1" presStyleIdx="1" presStyleCnt="3" custScaleX="104301" custScaleY="63364" custLinFactNeighborX="0" custLinFactNeighborY="-20764"/>
      <dgm:spPr/>
    </dgm:pt>
    <dgm:pt modelId="{2DFD7BCF-1022-4FE7-B2F8-D48C5D6F8468}" type="pres">
      <dgm:prSet presAssocID="{427E96AB-D501-4137-8CE0-41C66B7F0A1D}" presName="middleBoxChildren" presStyleCnt="0"/>
      <dgm:spPr/>
    </dgm:pt>
    <dgm:pt modelId="{6E19DF7D-6B0F-4491-ACEA-0A7AFD07F035}" type="pres">
      <dgm:prSet presAssocID="{AEFB61C3-5B0D-4685-9F87-864FC6B3854A}" presName="mChild" presStyleLbl="fgAcc1" presStyleIdx="5" presStyleCnt="11" custScaleX="76084" custScaleY="119565" custLinFactY="226782" custLinFactNeighborX="-24505" custLinFactNeighborY="300000">
        <dgm:presLayoutVars>
          <dgm:bulletEnabled val="1"/>
        </dgm:presLayoutVars>
      </dgm:prSet>
      <dgm:spPr/>
    </dgm:pt>
    <dgm:pt modelId="{2F549029-0C80-4727-86E8-214CC7FB3826}" type="pres">
      <dgm:prSet presAssocID="{209E05B0-DB50-4875-8102-59448C1C0940}" presName="middleSibTrans" presStyleCnt="0"/>
      <dgm:spPr/>
    </dgm:pt>
    <dgm:pt modelId="{BC64780C-F12B-4824-BD05-B86C7986089A}" type="pres">
      <dgm:prSet presAssocID="{6A00A6AC-04A0-4E74-A78E-6E4D2DD571D8}" presName="mChild" presStyleLbl="fgAcc1" presStyleIdx="6" presStyleCnt="11" custScaleX="180875" custScaleY="205769" custLinFactY="444743" custLinFactNeighborX="18721" custLinFactNeighborY="500000">
        <dgm:presLayoutVars>
          <dgm:bulletEnabled val="1"/>
        </dgm:presLayoutVars>
      </dgm:prSet>
      <dgm:spPr/>
    </dgm:pt>
    <dgm:pt modelId="{C72D921E-0174-4F50-9A7F-662D325CBC54}" type="pres">
      <dgm:prSet presAssocID="{2F316B69-DB7B-4889-9C72-AD5C53D52BBC}" presName="middleSibTrans" presStyleCnt="0"/>
      <dgm:spPr/>
    </dgm:pt>
    <dgm:pt modelId="{F35ABD7A-5E44-47D6-BDDE-1F3F61B91564}" type="pres">
      <dgm:prSet presAssocID="{DDF3FB9B-ECDE-4E01-81FE-163E920A3555}" presName="mChild" presStyleLbl="fgAcc1" presStyleIdx="7" presStyleCnt="11" custScaleX="85637" custScaleY="143582" custLinFactY="-96722" custLinFactNeighborX="64036" custLinFactNeighborY="-100000">
        <dgm:presLayoutVars>
          <dgm:bulletEnabled val="1"/>
        </dgm:presLayoutVars>
      </dgm:prSet>
      <dgm:spPr/>
    </dgm:pt>
    <dgm:pt modelId="{F3D20687-B463-427C-836F-822676AA5175}" type="pres">
      <dgm:prSet presAssocID="{427E96AB-D501-4137-8CE0-41C66B7F0A1D}" presName="centerBox" presStyleCnt="0"/>
      <dgm:spPr/>
    </dgm:pt>
    <dgm:pt modelId="{B4C01BCD-1B62-47AA-B5C6-CE2AA90DC55E}" type="pres">
      <dgm:prSet presAssocID="{427E96AB-D501-4137-8CE0-41C66B7F0A1D}" presName="centerBoxParent" presStyleLbl="node1" presStyleIdx="2" presStyleCnt="3" custScaleX="94424" custScaleY="79314" custLinFactNeighborX="13128" custLinFactNeighborY="35343"/>
      <dgm:spPr/>
    </dgm:pt>
    <dgm:pt modelId="{69EE36C2-002E-4E19-BC35-A8EC1BD86B2B}" type="pres">
      <dgm:prSet presAssocID="{427E96AB-D501-4137-8CE0-41C66B7F0A1D}" presName="centerBoxChildren" presStyleCnt="0"/>
      <dgm:spPr/>
    </dgm:pt>
    <dgm:pt modelId="{904A43F1-D0D1-42C4-81BA-CD5C514FCF10}" type="pres">
      <dgm:prSet presAssocID="{0F920F33-BF34-483A-BAD2-647647CAAF56}" presName="cChild" presStyleLbl="fgAcc1" presStyleIdx="8" presStyleCnt="11" custLinFactX="37936" custLinFactNeighborX="100000" custLinFactNeighborY="73857">
        <dgm:presLayoutVars>
          <dgm:bulletEnabled val="1"/>
        </dgm:presLayoutVars>
      </dgm:prSet>
      <dgm:spPr/>
    </dgm:pt>
    <dgm:pt modelId="{EEEEE271-7D5E-4E97-8B68-AC1BEB220EED}" type="pres">
      <dgm:prSet presAssocID="{65D8420A-5E03-4066-AB76-6478CA2DD6D5}" presName="centerSibTrans" presStyleCnt="0"/>
      <dgm:spPr/>
    </dgm:pt>
    <dgm:pt modelId="{B7943B5B-5612-4D3D-A415-AA6B0C39EA6C}" type="pres">
      <dgm:prSet presAssocID="{6640DF00-382A-4790-8A60-A9102DE55F90}" presName="cChild" presStyleLbl="fgAcc1" presStyleIdx="9" presStyleCnt="11" custLinFactX="37819" custLinFactNeighborX="100000" custLinFactNeighborY="73857">
        <dgm:presLayoutVars>
          <dgm:bulletEnabled val="1"/>
        </dgm:presLayoutVars>
      </dgm:prSet>
      <dgm:spPr/>
    </dgm:pt>
    <dgm:pt modelId="{6C092F13-69E2-44B1-B904-E7A3A65F9835}" type="pres">
      <dgm:prSet presAssocID="{244D5971-CB04-4AE2-8D82-C371FCB95EE1}" presName="centerSibTrans" presStyleCnt="0"/>
      <dgm:spPr/>
    </dgm:pt>
    <dgm:pt modelId="{ADD89BF6-2A74-44BB-BDAB-6117C9726DBD}" type="pres">
      <dgm:prSet presAssocID="{19BF8922-8EA2-4710-8959-9DC9C49F7E6F}" presName="cChild" presStyleLbl="fgAcc1" presStyleIdx="10" presStyleCnt="11" custLinFactX="34680" custLinFactNeighborX="100000" custLinFactNeighborY="73857">
        <dgm:presLayoutVars>
          <dgm:bulletEnabled val="1"/>
        </dgm:presLayoutVars>
      </dgm:prSet>
      <dgm:spPr/>
    </dgm:pt>
  </dgm:ptLst>
  <dgm:cxnLst>
    <dgm:cxn modelId="{6731D503-E966-4FC5-BB10-A003AE89F33C}" type="presOf" srcId="{6A00A6AC-04A0-4E74-A78E-6E4D2DD571D8}" destId="{BC64780C-F12B-4824-BD05-B86C7986089A}" srcOrd="0" destOrd="0" presId="urn:microsoft.com/office/officeart/2005/8/layout/target2"/>
    <dgm:cxn modelId="{CD92E31C-8D9B-43CC-8218-076C7AF6F680}" type="presOf" srcId="{19BF8922-8EA2-4710-8959-9DC9C49F7E6F}" destId="{ADD89BF6-2A74-44BB-BDAB-6117C9726DBD}" srcOrd="0" destOrd="0" presId="urn:microsoft.com/office/officeart/2005/8/layout/target2"/>
    <dgm:cxn modelId="{5BF3D630-90A5-43D1-B06A-AD7B49FAC78B}" type="presOf" srcId="{1CE422DA-8EB3-4EDC-8757-7CC7C1A04EB3}" destId="{C6DE79C5-6F10-4C3D-BF08-E4E1869AB8CD}" srcOrd="0" destOrd="0" presId="urn:microsoft.com/office/officeart/2005/8/layout/target2"/>
    <dgm:cxn modelId="{AE410531-811B-4BD3-AD31-BD5E0CDF6828}" srcId="{0ED363B5-5796-4BE8-B1FD-362AC771DBCE}" destId="{0F920F33-BF34-483A-BAD2-647647CAAF56}" srcOrd="0" destOrd="0" parTransId="{17FE2684-D09B-4E3E-ACD0-041B75E963E4}" sibTransId="{65D8420A-5E03-4066-AB76-6478CA2DD6D5}"/>
    <dgm:cxn modelId="{E4D97436-116B-4A16-B49D-3690AE1CED42}" srcId="{427E96AB-D501-4137-8CE0-41C66B7F0A1D}" destId="{195F40F7-405D-4044-A665-29C992D3A7A2}" srcOrd="0" destOrd="0" parTransId="{A3907FAC-83D2-494C-93E5-EF6C78E2ABF9}" sibTransId="{098A7BF9-1C2A-4FEA-96CF-9042FA7D1FB6}"/>
    <dgm:cxn modelId="{3BD90063-ADEA-4A75-8144-A3894A5E6FEA}" srcId="{427E96AB-D501-4137-8CE0-41C66B7F0A1D}" destId="{FC3438E9-7D6C-4105-9041-CA9F2CBFE6BE}" srcOrd="1" destOrd="0" parTransId="{D20D184D-0A5F-4102-8647-4B20E616CF57}" sibTransId="{0CAB6B35-5726-43AB-A095-D22CBD884E1F}"/>
    <dgm:cxn modelId="{F7335E63-E8C5-4CE6-BF4E-EF1983EE71C0}" srcId="{195F40F7-405D-4044-A665-29C992D3A7A2}" destId="{00C13383-F156-4E45-8A07-134BD1E14D25}" srcOrd="1" destOrd="0" parTransId="{DE5A92D6-09E9-464F-92D5-69207DC01FC2}" sibTransId="{2D570DF2-8CAC-479E-9EBF-751EC5A7E66F}"/>
    <dgm:cxn modelId="{B1028645-696F-429A-9217-7AD69E99A88A}" type="presOf" srcId="{427E96AB-D501-4137-8CE0-41C66B7F0A1D}" destId="{C9C938D7-B228-4BCC-9563-D0CA0319539E}" srcOrd="0" destOrd="0" presId="urn:microsoft.com/office/officeart/2005/8/layout/target2"/>
    <dgm:cxn modelId="{68797747-7841-46D3-B32B-FD69614BD0ED}" srcId="{427E96AB-D501-4137-8CE0-41C66B7F0A1D}" destId="{0ED363B5-5796-4BE8-B1FD-362AC771DBCE}" srcOrd="2" destOrd="0" parTransId="{875DDEBF-4C20-43CB-8CAB-61D92990B447}" sibTransId="{6FE29189-CEC2-4805-8956-42684DF8964A}"/>
    <dgm:cxn modelId="{3B712449-D2DB-4DAD-904B-135D21C209C2}" srcId="{FC3438E9-7D6C-4105-9041-CA9F2CBFE6BE}" destId="{AEFB61C3-5B0D-4685-9F87-864FC6B3854A}" srcOrd="0" destOrd="0" parTransId="{8032317C-ED18-4102-BD8B-B972F90B9556}" sibTransId="{209E05B0-DB50-4875-8102-59448C1C0940}"/>
    <dgm:cxn modelId="{B0FAED6A-2A7A-4C91-AB08-6196D6B5D54E}" type="presOf" srcId="{DDF3FB9B-ECDE-4E01-81FE-163E920A3555}" destId="{F35ABD7A-5E44-47D6-BDDE-1F3F61B91564}" srcOrd="0" destOrd="0" presId="urn:microsoft.com/office/officeart/2005/8/layout/target2"/>
    <dgm:cxn modelId="{4491A16C-6607-45E9-8A69-0C9B01318B52}" type="presOf" srcId="{0F94ADFA-B57F-4ED1-BCB6-FD5C23FDBB19}" destId="{CC778444-F03A-433E-AAB8-F4366CF957D3}" srcOrd="0" destOrd="0" presId="urn:microsoft.com/office/officeart/2005/8/layout/target2"/>
    <dgm:cxn modelId="{B0648F50-A6A5-47D1-B85B-1BDB9EB43E90}" type="presOf" srcId="{AEFB61C3-5B0D-4685-9F87-864FC6B3854A}" destId="{6E19DF7D-6B0F-4491-ACEA-0A7AFD07F035}" srcOrd="0" destOrd="0" presId="urn:microsoft.com/office/officeart/2005/8/layout/target2"/>
    <dgm:cxn modelId="{78519D59-EAF9-4DA8-80AA-647B7D507746}" type="presOf" srcId="{00C13383-F156-4E45-8A07-134BD1E14D25}" destId="{876F3403-3F36-486C-8433-E7DCDFC8CDC7}" srcOrd="0" destOrd="0" presId="urn:microsoft.com/office/officeart/2005/8/layout/target2"/>
    <dgm:cxn modelId="{917F327B-E92F-49D9-A747-2B6AFF33C5DB}" type="presOf" srcId="{0ED363B5-5796-4BE8-B1FD-362AC771DBCE}" destId="{B4C01BCD-1B62-47AA-B5C6-CE2AA90DC55E}" srcOrd="0" destOrd="0" presId="urn:microsoft.com/office/officeart/2005/8/layout/target2"/>
    <dgm:cxn modelId="{E93D3F83-5022-4CE9-99A6-B8245F579BE1}" srcId="{FC3438E9-7D6C-4105-9041-CA9F2CBFE6BE}" destId="{6A00A6AC-04A0-4E74-A78E-6E4D2DD571D8}" srcOrd="1" destOrd="0" parTransId="{3FC8CC96-5146-412D-85EE-0F0CDCAC8142}" sibTransId="{2F316B69-DB7B-4889-9C72-AD5C53D52BBC}"/>
    <dgm:cxn modelId="{0D63468C-3503-40FE-A6D9-E6CC023942B9}" srcId="{195F40F7-405D-4044-A665-29C992D3A7A2}" destId="{2411E29C-2784-4283-BC83-D9BA5AFEC056}" srcOrd="4" destOrd="0" parTransId="{66D392BD-4BA1-49BD-98C0-93DEAE2442F7}" sibTransId="{CE93B17D-B820-48B0-A9E9-9962010E3575}"/>
    <dgm:cxn modelId="{733E47A1-BAD3-4AF7-ABE6-6BFAFEBCA23F}" type="presOf" srcId="{FC3438E9-7D6C-4105-9041-CA9F2CBFE6BE}" destId="{47F79A6C-3224-4642-82F3-C3E6F0979F3D}" srcOrd="0" destOrd="0" presId="urn:microsoft.com/office/officeart/2005/8/layout/target2"/>
    <dgm:cxn modelId="{BCADF9A1-C20A-4541-9409-FBA9D509F82E}" srcId="{195F40F7-405D-4044-A665-29C992D3A7A2}" destId="{C5425FBE-F5C2-4FD2-A303-15160A7B568E}" srcOrd="3" destOrd="0" parTransId="{5D694753-8AA6-4D37-8A1E-52BE7EE38E5A}" sibTransId="{47EF760F-EE37-4788-BB83-59378F871568}"/>
    <dgm:cxn modelId="{F5FFBDAA-9E48-45D3-BFEC-FE9495E66631}" type="presOf" srcId="{2411E29C-2784-4283-BC83-D9BA5AFEC056}" destId="{BC9EE092-74F4-422F-BAED-010E4E6A1F43}" srcOrd="0" destOrd="0" presId="urn:microsoft.com/office/officeart/2005/8/layout/target2"/>
    <dgm:cxn modelId="{17C24FB5-5EA6-45A7-BA44-E0F87B596FCE}" srcId="{195F40F7-405D-4044-A665-29C992D3A7A2}" destId="{0F94ADFA-B57F-4ED1-BCB6-FD5C23FDBB19}" srcOrd="2" destOrd="0" parTransId="{D57836B6-48E8-45C0-9099-070605AEA1D2}" sibTransId="{094A2FD7-ED3B-4E2F-88E5-D6E9742B0689}"/>
    <dgm:cxn modelId="{12FC8AB9-101B-4561-BF98-9054A0896319}" type="presOf" srcId="{0F920F33-BF34-483A-BAD2-647647CAAF56}" destId="{904A43F1-D0D1-42C4-81BA-CD5C514FCF10}" srcOrd="0" destOrd="0" presId="urn:microsoft.com/office/officeart/2005/8/layout/target2"/>
    <dgm:cxn modelId="{F66184C1-E09A-48F3-9BC3-6B628C56568A}" type="presOf" srcId="{195F40F7-405D-4044-A665-29C992D3A7A2}" destId="{477F3AE4-A540-41FD-B34F-488318366CDF}" srcOrd="0" destOrd="0" presId="urn:microsoft.com/office/officeart/2005/8/layout/target2"/>
    <dgm:cxn modelId="{DF8F54DD-4E26-4351-AA12-CF890BF4C821}" srcId="{195F40F7-405D-4044-A665-29C992D3A7A2}" destId="{1CE422DA-8EB3-4EDC-8757-7CC7C1A04EB3}" srcOrd="0" destOrd="0" parTransId="{0ACA4D57-A973-4B99-B60B-FCDE92F0F2C5}" sibTransId="{059785EB-3DB6-480F-A351-404555447C1A}"/>
    <dgm:cxn modelId="{FDB0FDDD-9FF2-4632-A814-503488CF2910}" type="presOf" srcId="{C5425FBE-F5C2-4FD2-A303-15160A7B568E}" destId="{7B34B235-CC44-48E6-8FA4-589A07EF631D}" srcOrd="0" destOrd="0" presId="urn:microsoft.com/office/officeart/2005/8/layout/target2"/>
    <dgm:cxn modelId="{396068E1-C05B-494D-9979-0F60882B1D4B}" type="presOf" srcId="{6640DF00-382A-4790-8A60-A9102DE55F90}" destId="{B7943B5B-5612-4D3D-A415-AA6B0C39EA6C}" srcOrd="0" destOrd="0" presId="urn:microsoft.com/office/officeart/2005/8/layout/target2"/>
    <dgm:cxn modelId="{AB1D9BE2-B308-4DB0-8111-5D89AB4614A4}" srcId="{0ED363B5-5796-4BE8-B1FD-362AC771DBCE}" destId="{19BF8922-8EA2-4710-8959-9DC9C49F7E6F}" srcOrd="2" destOrd="0" parTransId="{630EEB47-654F-46F3-9C52-E999D53C7070}" sibTransId="{5E65909B-0FCE-49D8-AB00-8A42057B482A}"/>
    <dgm:cxn modelId="{345042E3-D0A0-4EE2-A803-525FEA6BFE9A}" srcId="{0ED363B5-5796-4BE8-B1FD-362AC771DBCE}" destId="{6640DF00-382A-4790-8A60-A9102DE55F90}" srcOrd="1" destOrd="0" parTransId="{A467C381-F098-4619-8DB2-B34B9C437380}" sibTransId="{244D5971-CB04-4AE2-8D82-C371FCB95EE1}"/>
    <dgm:cxn modelId="{CB2ACEE7-6D3D-472F-87AC-90CEB5529EDE}" srcId="{427E96AB-D501-4137-8CE0-41C66B7F0A1D}" destId="{651384FA-AB2A-415E-9A00-16653E942419}" srcOrd="3" destOrd="0" parTransId="{89868624-1710-42AE-A522-7185A526FDCB}" sibTransId="{03318D08-608D-457D-8C3C-4D1170BC7AC5}"/>
    <dgm:cxn modelId="{DCCE9CF6-F1A4-4E62-96F6-5B7D91876D6C}" srcId="{FC3438E9-7D6C-4105-9041-CA9F2CBFE6BE}" destId="{DDF3FB9B-ECDE-4E01-81FE-163E920A3555}" srcOrd="2" destOrd="0" parTransId="{72BE2F1F-283F-47DA-9A9E-A92C509201C3}" sibTransId="{0467A1BF-A796-44FF-A490-36DC583CFC9A}"/>
    <dgm:cxn modelId="{2AB41C6A-475F-4591-B3B6-3C6708D283B2}" type="presParOf" srcId="{C9C938D7-B228-4BCC-9563-D0CA0319539E}" destId="{39A72A11-1F36-4C42-B8B9-12014AA6E23D}" srcOrd="0" destOrd="0" presId="urn:microsoft.com/office/officeart/2005/8/layout/target2"/>
    <dgm:cxn modelId="{21A88480-1278-49A9-921E-19E7B3E56E12}" type="presParOf" srcId="{39A72A11-1F36-4C42-B8B9-12014AA6E23D}" destId="{477F3AE4-A540-41FD-B34F-488318366CDF}" srcOrd="0" destOrd="0" presId="urn:microsoft.com/office/officeart/2005/8/layout/target2"/>
    <dgm:cxn modelId="{0AD1A6D0-351B-4FC9-9EAF-17DFAA27DDB9}" type="presParOf" srcId="{39A72A11-1F36-4C42-B8B9-12014AA6E23D}" destId="{D775FA9D-8AC5-45DC-BF5C-7F2CB28B4F25}" srcOrd="1" destOrd="0" presId="urn:microsoft.com/office/officeart/2005/8/layout/target2"/>
    <dgm:cxn modelId="{2C8CFEC8-22DC-4731-BF5C-0DB1402521AE}" type="presParOf" srcId="{D775FA9D-8AC5-45DC-BF5C-7F2CB28B4F25}" destId="{C6DE79C5-6F10-4C3D-BF08-E4E1869AB8CD}" srcOrd="0" destOrd="0" presId="urn:microsoft.com/office/officeart/2005/8/layout/target2"/>
    <dgm:cxn modelId="{9593C1C3-C990-4063-925C-63847BD8F8E7}" type="presParOf" srcId="{D775FA9D-8AC5-45DC-BF5C-7F2CB28B4F25}" destId="{7A254560-C1B4-40E7-801A-A84BD06AEC65}" srcOrd="1" destOrd="0" presId="urn:microsoft.com/office/officeart/2005/8/layout/target2"/>
    <dgm:cxn modelId="{BBF217D2-6383-489A-99A7-0E96DA9123AC}" type="presParOf" srcId="{D775FA9D-8AC5-45DC-BF5C-7F2CB28B4F25}" destId="{876F3403-3F36-486C-8433-E7DCDFC8CDC7}" srcOrd="2" destOrd="0" presId="urn:microsoft.com/office/officeart/2005/8/layout/target2"/>
    <dgm:cxn modelId="{FA7BD979-A00E-4951-B74F-C286BD66CF23}" type="presParOf" srcId="{D775FA9D-8AC5-45DC-BF5C-7F2CB28B4F25}" destId="{53351770-3FF1-4E24-BA66-05F87AD2C08E}" srcOrd="3" destOrd="0" presId="urn:microsoft.com/office/officeart/2005/8/layout/target2"/>
    <dgm:cxn modelId="{6E90890E-E4FD-43AE-A80B-81E6723F0C7D}" type="presParOf" srcId="{D775FA9D-8AC5-45DC-BF5C-7F2CB28B4F25}" destId="{CC778444-F03A-433E-AAB8-F4366CF957D3}" srcOrd="4" destOrd="0" presId="urn:microsoft.com/office/officeart/2005/8/layout/target2"/>
    <dgm:cxn modelId="{51AA9080-5579-4E70-B870-5353A6953CC2}" type="presParOf" srcId="{D775FA9D-8AC5-45DC-BF5C-7F2CB28B4F25}" destId="{5213C580-B0F4-4988-BE39-DC545AF0586F}" srcOrd="5" destOrd="0" presId="urn:microsoft.com/office/officeart/2005/8/layout/target2"/>
    <dgm:cxn modelId="{E2062032-7C1B-43DC-B22A-650E9803D459}" type="presParOf" srcId="{D775FA9D-8AC5-45DC-BF5C-7F2CB28B4F25}" destId="{7B34B235-CC44-48E6-8FA4-589A07EF631D}" srcOrd="6" destOrd="0" presId="urn:microsoft.com/office/officeart/2005/8/layout/target2"/>
    <dgm:cxn modelId="{13A8F208-B421-4835-BCBD-4E4BED1F5B64}" type="presParOf" srcId="{D775FA9D-8AC5-45DC-BF5C-7F2CB28B4F25}" destId="{218F577B-EC6A-477E-82C1-6A9A0E7A533B}" srcOrd="7" destOrd="0" presId="urn:microsoft.com/office/officeart/2005/8/layout/target2"/>
    <dgm:cxn modelId="{87F3865E-3E99-41B3-92B3-56A3E2A581E9}" type="presParOf" srcId="{D775FA9D-8AC5-45DC-BF5C-7F2CB28B4F25}" destId="{BC9EE092-74F4-422F-BAED-010E4E6A1F43}" srcOrd="8" destOrd="0" presId="urn:microsoft.com/office/officeart/2005/8/layout/target2"/>
    <dgm:cxn modelId="{549F7EC2-4B65-445F-851B-1D0D189F0C17}" type="presParOf" srcId="{C9C938D7-B228-4BCC-9563-D0CA0319539E}" destId="{9EF5FD3D-EDA4-4B3A-BB94-39D71864EC86}" srcOrd="1" destOrd="0" presId="urn:microsoft.com/office/officeart/2005/8/layout/target2"/>
    <dgm:cxn modelId="{7767F0C3-B3FF-4161-ADD7-3652DAE2E365}" type="presParOf" srcId="{9EF5FD3D-EDA4-4B3A-BB94-39D71864EC86}" destId="{47F79A6C-3224-4642-82F3-C3E6F0979F3D}" srcOrd="0" destOrd="0" presId="urn:microsoft.com/office/officeart/2005/8/layout/target2"/>
    <dgm:cxn modelId="{FB153CBC-D60A-4B9B-AD45-9EB76972E02B}" type="presParOf" srcId="{9EF5FD3D-EDA4-4B3A-BB94-39D71864EC86}" destId="{2DFD7BCF-1022-4FE7-B2F8-D48C5D6F8468}" srcOrd="1" destOrd="0" presId="urn:microsoft.com/office/officeart/2005/8/layout/target2"/>
    <dgm:cxn modelId="{03B00552-7F0E-45C2-878E-1881323B600C}" type="presParOf" srcId="{2DFD7BCF-1022-4FE7-B2F8-D48C5D6F8468}" destId="{6E19DF7D-6B0F-4491-ACEA-0A7AFD07F035}" srcOrd="0" destOrd="0" presId="urn:microsoft.com/office/officeart/2005/8/layout/target2"/>
    <dgm:cxn modelId="{9477A6D9-18E2-455C-AA7D-281185E2E9D3}" type="presParOf" srcId="{2DFD7BCF-1022-4FE7-B2F8-D48C5D6F8468}" destId="{2F549029-0C80-4727-86E8-214CC7FB3826}" srcOrd="1" destOrd="0" presId="urn:microsoft.com/office/officeart/2005/8/layout/target2"/>
    <dgm:cxn modelId="{913FCA90-3862-4C75-8079-AFEE91AA09B0}" type="presParOf" srcId="{2DFD7BCF-1022-4FE7-B2F8-D48C5D6F8468}" destId="{BC64780C-F12B-4824-BD05-B86C7986089A}" srcOrd="2" destOrd="0" presId="urn:microsoft.com/office/officeart/2005/8/layout/target2"/>
    <dgm:cxn modelId="{C431BCAD-7131-4234-B4F6-F6C398F412E8}" type="presParOf" srcId="{2DFD7BCF-1022-4FE7-B2F8-D48C5D6F8468}" destId="{C72D921E-0174-4F50-9A7F-662D325CBC54}" srcOrd="3" destOrd="0" presId="urn:microsoft.com/office/officeart/2005/8/layout/target2"/>
    <dgm:cxn modelId="{19A03F8A-CD1E-440B-96B0-B48836CA2C48}" type="presParOf" srcId="{2DFD7BCF-1022-4FE7-B2F8-D48C5D6F8468}" destId="{F35ABD7A-5E44-47D6-BDDE-1F3F61B91564}" srcOrd="4" destOrd="0" presId="urn:microsoft.com/office/officeart/2005/8/layout/target2"/>
    <dgm:cxn modelId="{8486063E-D18C-4563-88B1-05832AFE622A}" type="presParOf" srcId="{C9C938D7-B228-4BCC-9563-D0CA0319539E}" destId="{F3D20687-B463-427C-836F-822676AA5175}" srcOrd="2" destOrd="0" presId="urn:microsoft.com/office/officeart/2005/8/layout/target2"/>
    <dgm:cxn modelId="{9CCBD3EB-DF8D-49C0-93FC-8DBDFE4B006A}" type="presParOf" srcId="{F3D20687-B463-427C-836F-822676AA5175}" destId="{B4C01BCD-1B62-47AA-B5C6-CE2AA90DC55E}" srcOrd="0" destOrd="0" presId="urn:microsoft.com/office/officeart/2005/8/layout/target2"/>
    <dgm:cxn modelId="{F98AFFAC-1B69-4091-ADA4-CAEE16026871}" type="presParOf" srcId="{F3D20687-B463-427C-836F-822676AA5175}" destId="{69EE36C2-002E-4E19-BC35-A8EC1BD86B2B}" srcOrd="1" destOrd="0" presId="urn:microsoft.com/office/officeart/2005/8/layout/target2"/>
    <dgm:cxn modelId="{46F5D8ED-58FE-4DF3-A5B6-06C274F32715}" type="presParOf" srcId="{69EE36C2-002E-4E19-BC35-A8EC1BD86B2B}" destId="{904A43F1-D0D1-42C4-81BA-CD5C514FCF10}" srcOrd="0" destOrd="0" presId="urn:microsoft.com/office/officeart/2005/8/layout/target2"/>
    <dgm:cxn modelId="{B40CE05D-4535-4095-9E31-D54DA257B66E}" type="presParOf" srcId="{69EE36C2-002E-4E19-BC35-A8EC1BD86B2B}" destId="{EEEEE271-7D5E-4E97-8B68-AC1BEB220EED}" srcOrd="1" destOrd="0" presId="urn:microsoft.com/office/officeart/2005/8/layout/target2"/>
    <dgm:cxn modelId="{28A436E2-CF14-4671-A4D6-E88DE73DC6EE}" type="presParOf" srcId="{69EE36C2-002E-4E19-BC35-A8EC1BD86B2B}" destId="{B7943B5B-5612-4D3D-A415-AA6B0C39EA6C}" srcOrd="2" destOrd="0" presId="urn:microsoft.com/office/officeart/2005/8/layout/target2"/>
    <dgm:cxn modelId="{5F017FA7-2E7D-4C47-BC42-EEBB4EA846D0}" type="presParOf" srcId="{69EE36C2-002E-4E19-BC35-A8EC1BD86B2B}" destId="{6C092F13-69E2-44B1-B904-E7A3A65F9835}" srcOrd="3" destOrd="0" presId="urn:microsoft.com/office/officeart/2005/8/layout/target2"/>
    <dgm:cxn modelId="{CCF07E24-7F30-4760-9EB7-C847E5C1B6D4}" type="presParOf" srcId="{69EE36C2-002E-4E19-BC35-A8EC1BD86B2B}" destId="{ADD89BF6-2A74-44BB-BDAB-6117C9726DBD}"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F3AE4-A540-41FD-B34F-488318366CDF}">
      <dsp:nvSpPr>
        <dsp:cNvPr id="0" name=""/>
        <dsp:cNvSpPr/>
      </dsp:nvSpPr>
      <dsp:spPr>
        <a:xfrm>
          <a:off x="0" y="0"/>
          <a:ext cx="9144000" cy="6098876"/>
        </a:xfrm>
        <a:prstGeom prst="roundRect">
          <a:avLst>
            <a:gd name="adj" fmla="val 8500"/>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4733405" numCol="1" spcCol="1270" anchor="t" anchorCtr="0">
          <a:noAutofit/>
        </a:bodyPr>
        <a:lstStyle/>
        <a:p>
          <a:pPr marL="0" lvl="0" indent="0" algn="ctr" defTabSz="844550">
            <a:lnSpc>
              <a:spcPct val="100000"/>
            </a:lnSpc>
            <a:spcBef>
              <a:spcPct val="0"/>
            </a:spcBef>
            <a:spcAft>
              <a:spcPts val="0"/>
            </a:spcAft>
            <a:buNone/>
          </a:pPr>
          <a:r>
            <a:rPr lang="uk-UA" sz="1900" b="1" kern="1200" dirty="0">
              <a:solidFill>
                <a:srgbClr val="002060"/>
              </a:solidFill>
              <a:effectLst>
                <a:outerShdw blurRad="38100" dist="38100" dir="2700000" algn="tl">
                  <a:srgbClr val="000000">
                    <a:alpha val="43137"/>
                  </a:srgbClr>
                </a:outerShdw>
              </a:effectLst>
            </a:rPr>
            <a:t>«ТЕОРІЯ ЙМОВІРНОСТЕЙ І МАТЕМАТИЧНА СТАТИСТИКА» </a:t>
          </a:r>
          <a:endParaRPr lang="uk-UA" sz="1900" b="1" kern="1200" dirty="0">
            <a:solidFill>
              <a:srgbClr val="C00000"/>
            </a:solidFill>
            <a:effectLst>
              <a:outerShdw blurRad="38100" dist="38100" dir="2700000" algn="tl">
                <a:srgbClr val="000000">
                  <a:alpha val="43137"/>
                </a:srgbClr>
              </a:outerShdw>
            </a:effectLst>
            <a:ea typeface="Times New Roman" panose="02020603050405020304" pitchFamily="18" charset="0"/>
          </a:endParaRPr>
        </a:p>
        <a:p>
          <a:pPr marL="0" lvl="0" indent="0" algn="l" defTabSz="844550">
            <a:lnSpc>
              <a:spcPct val="100000"/>
            </a:lnSpc>
            <a:spcBef>
              <a:spcPct val="0"/>
            </a:spcBef>
            <a:spcAft>
              <a:spcPts val="0"/>
            </a:spcAft>
            <a:buNone/>
          </a:pPr>
          <a:r>
            <a:rPr lang="uk-UA" sz="1400" b="1" kern="1200" dirty="0">
              <a:solidFill>
                <a:srgbClr val="C00000"/>
              </a:solidFill>
              <a:effectLst>
                <a:outerShdw blurRad="38100" dist="38100" dir="2700000" algn="tl">
                  <a:srgbClr val="000000">
                    <a:alpha val="43137"/>
                  </a:srgbClr>
                </a:outerShdw>
              </a:effectLst>
              <a:ea typeface="Times New Roman" panose="02020603050405020304" pitchFamily="18" charset="0"/>
            </a:rPr>
            <a:t>НАУКОВИЙ НАПРЯМ</a:t>
          </a:r>
          <a:r>
            <a:rPr lang="en-US" sz="1400" b="1" kern="1200" dirty="0">
              <a:solidFill>
                <a:srgbClr val="C00000"/>
              </a:solidFill>
              <a:effectLst>
                <a:outerShdw blurRad="38100" dist="38100" dir="2700000" algn="tl">
                  <a:srgbClr val="000000">
                    <a:alpha val="43137"/>
                  </a:srgbClr>
                </a:outerShdw>
              </a:effectLst>
              <a:ea typeface="Times New Roman" panose="02020603050405020304" pitchFamily="18" charset="0"/>
            </a:rPr>
            <a:t>:</a:t>
          </a:r>
          <a:r>
            <a:rPr lang="uk-UA" sz="1400" b="1" kern="1200" dirty="0">
              <a:solidFill>
                <a:srgbClr val="C00000"/>
              </a:solidFill>
              <a:effectLst>
                <a:outerShdw blurRad="38100" dist="38100" dir="2700000" algn="tl">
                  <a:srgbClr val="000000">
                    <a:alpha val="43137"/>
                  </a:srgbClr>
                </a:outerShdw>
              </a:effectLst>
              <a:ea typeface="Times New Roman" panose="02020603050405020304" pitchFamily="18" charset="0"/>
            </a:rPr>
            <a:t> Природничо-математичний</a:t>
          </a:r>
        </a:p>
        <a:p>
          <a:pPr marL="0" lvl="0" indent="0" algn="just" defTabSz="844550">
            <a:lnSpc>
              <a:spcPct val="100000"/>
            </a:lnSpc>
            <a:spcBef>
              <a:spcPct val="0"/>
            </a:spcBef>
            <a:spcAft>
              <a:spcPts val="0"/>
            </a:spcAft>
            <a:buNone/>
          </a:pPr>
          <a:r>
            <a:rPr lang="uk-UA" sz="1400" b="1" kern="1200" dirty="0">
              <a:solidFill>
                <a:srgbClr val="C00000"/>
              </a:solidFill>
              <a:effectLst>
                <a:outerShdw blurRad="38100" dist="38100" dir="2700000" algn="tl">
                  <a:srgbClr val="000000">
                    <a:alpha val="43137"/>
                  </a:srgbClr>
                </a:outerShdw>
              </a:effectLst>
            </a:rPr>
            <a:t>КЕРІВНИКИ НАУКОВОЇ ШКОЛИ</a:t>
          </a:r>
          <a:r>
            <a:rPr lang="en-US" sz="1400" b="1" kern="1200" dirty="0">
              <a:solidFill>
                <a:srgbClr val="C00000"/>
              </a:solidFill>
              <a:effectLst>
                <a:outerShdw blurRad="38100" dist="38100" dir="2700000" algn="tl">
                  <a:srgbClr val="000000">
                    <a:alpha val="43137"/>
                  </a:srgbClr>
                </a:outerShdw>
              </a:effectLst>
            </a:rPr>
            <a:t>:</a:t>
          </a:r>
          <a:r>
            <a:rPr lang="uk-UA" sz="1400" b="0" kern="1200" dirty="0">
              <a:solidFill>
                <a:srgbClr val="002060"/>
              </a:solidFill>
              <a:effectLst>
                <a:outerShdw blurRad="38100" dist="38100" dir="2700000" algn="tl">
                  <a:srgbClr val="000000">
                    <a:alpha val="43137"/>
                  </a:srgbClr>
                </a:outerShdw>
              </a:effectLst>
            </a:rPr>
            <a:t>.</a:t>
          </a:r>
          <a:r>
            <a:rPr lang="uk-UA" sz="1400" b="1" kern="1200" dirty="0">
              <a:solidFill>
                <a:srgbClr val="002060"/>
              </a:solidFill>
            </a:rPr>
            <a:t>Майборода Ростислав Євгенович</a:t>
          </a:r>
          <a:r>
            <a:rPr lang="uk-UA" sz="1400" kern="1200" dirty="0">
              <a:solidFill>
                <a:srgbClr val="002060"/>
              </a:solidFill>
            </a:rPr>
            <a:t>, доктор фізико-математичних наук</a:t>
          </a:r>
        </a:p>
        <a:p>
          <a:pPr marL="0" lvl="0" indent="0" algn="just" defTabSz="844550">
            <a:lnSpc>
              <a:spcPct val="100000"/>
            </a:lnSpc>
            <a:spcBef>
              <a:spcPct val="0"/>
            </a:spcBef>
            <a:spcAft>
              <a:spcPts val="0"/>
            </a:spcAft>
            <a:buNone/>
          </a:pPr>
          <a:r>
            <a:rPr lang="uk-UA" sz="1400" kern="1200" dirty="0">
              <a:solidFill>
                <a:srgbClr val="002060"/>
              </a:solidFill>
            </a:rPr>
            <a:t>професор кафедри теорії ймовірностей, статистики та </a:t>
          </a:r>
          <a:r>
            <a:rPr lang="uk-UA" sz="1400" kern="1200" dirty="0" err="1">
              <a:solidFill>
                <a:srgbClr val="002060"/>
              </a:solidFill>
            </a:rPr>
            <a:t>актуарної</a:t>
          </a:r>
          <a:r>
            <a:rPr lang="uk-UA" sz="1400" kern="1200" dirty="0">
              <a:solidFill>
                <a:srgbClr val="002060"/>
              </a:solidFill>
            </a:rPr>
            <a:t> математики; </a:t>
          </a:r>
          <a:r>
            <a:rPr lang="uk-UA" sz="1400" b="1" kern="1200" dirty="0">
              <a:solidFill>
                <a:srgbClr val="002060"/>
              </a:solidFill>
            </a:rPr>
            <a:t>Мішура Юлія Степанівна</a:t>
          </a:r>
          <a:r>
            <a:rPr lang="uk-UA" sz="1400" kern="1200" dirty="0">
              <a:solidFill>
                <a:srgbClr val="002060"/>
              </a:solidFill>
            </a:rPr>
            <a:t>, доктор фізико-математичних наук, професор кафедри теорії ймовірностей, статистики та </a:t>
          </a:r>
          <a:r>
            <a:rPr lang="uk-UA" sz="1400" kern="1200" dirty="0" err="1">
              <a:solidFill>
                <a:srgbClr val="002060"/>
              </a:solidFill>
            </a:rPr>
            <a:t>актуарної</a:t>
          </a:r>
          <a:r>
            <a:rPr lang="uk-UA" sz="1400" kern="1200" dirty="0">
              <a:solidFill>
                <a:srgbClr val="002060"/>
              </a:solidFill>
            </a:rPr>
            <a:t> математики</a:t>
          </a:r>
          <a:endParaRPr lang="uk-UA" sz="1400" b="0" kern="1200" dirty="0">
            <a:solidFill>
              <a:srgbClr val="002060"/>
            </a:solidFill>
            <a:effectLst>
              <a:outerShdw blurRad="38100" dist="38100" dir="2700000" algn="tl">
                <a:srgbClr val="000000">
                  <a:alpha val="43137"/>
                </a:srgbClr>
              </a:outerShdw>
            </a:effectLst>
          </a:endParaRPr>
        </a:p>
      </dsp:txBody>
      <dsp:txXfrm>
        <a:off x="151835" y="151835"/>
        <a:ext cx="8840330" cy="5795206"/>
      </dsp:txXfrm>
    </dsp:sp>
    <dsp:sp modelId="{C6DE79C5-6F10-4C3D-BF08-E4E1869AB8CD}">
      <dsp:nvSpPr>
        <dsp:cNvPr id="0" name=""/>
        <dsp:cNvSpPr/>
      </dsp:nvSpPr>
      <dsp:spPr>
        <a:xfrm>
          <a:off x="233681" y="1524719"/>
          <a:ext cx="1361436" cy="592646"/>
        </a:xfrm>
        <a:prstGeom prst="roundRect">
          <a:avLst>
            <a:gd name="adj" fmla="val 10500"/>
          </a:avLst>
        </a:prstGeom>
        <a:solidFill>
          <a:schemeClr val="bg1">
            <a:lumMod val="75000"/>
          </a:schemeClr>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kern="1200" dirty="0">
              <a:solidFill>
                <a:srgbClr val="C00000"/>
              </a:solidFill>
              <a:effectLst>
                <a:outerShdw blurRad="38100" dist="38100" dir="2700000" algn="tl">
                  <a:srgbClr val="000000">
                    <a:alpha val="43137"/>
                  </a:srgbClr>
                </a:outerShdw>
              </a:effectLst>
            </a:rPr>
            <a:t>КВАЛІФІКАЦІЙНИЙ СКЛАД</a:t>
          </a:r>
        </a:p>
      </dsp:txBody>
      <dsp:txXfrm>
        <a:off x="251907" y="1542945"/>
        <a:ext cx="1324984" cy="556194"/>
      </dsp:txXfrm>
    </dsp:sp>
    <dsp:sp modelId="{876F3403-3F36-486C-8433-E7DCDFC8CDC7}">
      <dsp:nvSpPr>
        <dsp:cNvPr id="0" name=""/>
        <dsp:cNvSpPr/>
      </dsp:nvSpPr>
      <dsp:spPr>
        <a:xfrm>
          <a:off x="228600" y="2145963"/>
          <a:ext cx="1371600" cy="890114"/>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uk-UA" sz="1200" b="1" kern="1200" dirty="0">
              <a:solidFill>
                <a:srgbClr val="002060"/>
              </a:solidFill>
              <a:effectLst>
                <a:outerShdw blurRad="38100" dist="38100" dir="2700000" algn="tl">
                  <a:srgbClr val="000000">
                    <a:alpha val="43137"/>
                  </a:srgbClr>
                </a:outerShdw>
              </a:effectLst>
            </a:rPr>
            <a:t>ДОКТОРІВ НАУК </a:t>
          </a:r>
          <a:r>
            <a:rPr lang="uk-UA" sz="1200" b="1" i="0" u="none" kern="1200" dirty="0">
              <a:solidFill>
                <a:srgbClr val="002060"/>
              </a:solidFill>
            </a:rPr>
            <a:t>- </a:t>
          </a:r>
          <a:r>
            <a:rPr lang="uk-UA" sz="1400" b="1" i="0" u="none"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17</a:t>
          </a:r>
          <a:endParaRPr lang="uk-UA" sz="1400"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255974" y="2173337"/>
        <a:ext cx="1316852" cy="835366"/>
      </dsp:txXfrm>
    </dsp:sp>
    <dsp:sp modelId="{CC778444-F03A-433E-AAB8-F4366CF957D3}">
      <dsp:nvSpPr>
        <dsp:cNvPr id="0" name=""/>
        <dsp:cNvSpPr/>
      </dsp:nvSpPr>
      <dsp:spPr>
        <a:xfrm>
          <a:off x="228600" y="3064674"/>
          <a:ext cx="1371600" cy="890114"/>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uk-UA" sz="1200" b="1" kern="1200" dirty="0">
              <a:solidFill>
                <a:srgbClr val="002060"/>
              </a:solidFill>
              <a:effectLst>
                <a:outerShdw blurRad="38100" dist="38100" dir="2700000" algn="tl">
                  <a:srgbClr val="000000">
                    <a:alpha val="43137"/>
                  </a:srgbClr>
                </a:outerShdw>
              </a:effectLst>
            </a:rPr>
            <a:t>КАНДИДАТІВ НАУК</a:t>
          </a:r>
          <a:r>
            <a:rPr lang="uk-UA" sz="1200" kern="1200" dirty="0">
              <a:solidFill>
                <a:srgbClr val="002060"/>
              </a:solidFill>
            </a:rPr>
            <a:t> </a:t>
          </a:r>
          <a:r>
            <a:rPr lang="uk-UA" sz="1200" b="1" kern="1200" dirty="0">
              <a:solidFill>
                <a:srgbClr val="002060"/>
              </a:solidFill>
              <a:effectLst>
                <a:outerShdw blurRad="38100" dist="38100" dir="2700000" algn="tl">
                  <a:srgbClr val="000000">
                    <a:alpha val="43137"/>
                  </a:srgbClr>
                </a:outerShdw>
              </a:effectLst>
            </a:rPr>
            <a:t>- </a:t>
          </a:r>
          <a:r>
            <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p>
      </dsp:txBody>
      <dsp:txXfrm>
        <a:off x="255974" y="3092048"/>
        <a:ext cx="1316852" cy="835366"/>
      </dsp:txXfrm>
    </dsp:sp>
    <dsp:sp modelId="{7B34B235-CC44-48E6-8FA4-589A07EF631D}">
      <dsp:nvSpPr>
        <dsp:cNvPr id="0" name=""/>
        <dsp:cNvSpPr/>
      </dsp:nvSpPr>
      <dsp:spPr>
        <a:xfrm>
          <a:off x="228600" y="3983386"/>
          <a:ext cx="1371600" cy="890114"/>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ts val="0"/>
            </a:spcAft>
            <a:buNone/>
          </a:pPr>
          <a:r>
            <a:rPr lang="uk-UA" sz="1200" b="1" kern="1200" dirty="0">
              <a:solidFill>
                <a:srgbClr val="002060"/>
              </a:solidFill>
              <a:effectLst>
                <a:outerShdw blurRad="38100" dist="38100" dir="2700000" algn="tl">
                  <a:srgbClr val="000000">
                    <a:alpha val="43137"/>
                  </a:srgbClr>
                </a:outerShdw>
              </a:effectLst>
            </a:rPr>
            <a:t>ДОКТОРІВ ФІЛОСОФІЇ/ АСПІРАНТІВ</a:t>
          </a:r>
        </a:p>
        <a:p>
          <a:pPr marL="0" lvl="0" indent="0" algn="ctr" defTabSz="533400">
            <a:lnSpc>
              <a:spcPct val="100000"/>
            </a:lnSpc>
            <a:spcBef>
              <a:spcPct val="0"/>
            </a:spcBef>
            <a:spcAft>
              <a:spcPts val="0"/>
            </a:spcAft>
            <a:buNone/>
          </a:pPr>
          <a:r>
            <a:rPr lang="uk-UA" sz="1300" b="1" kern="1200" dirty="0">
              <a:solidFill>
                <a:srgbClr val="002060"/>
              </a:solidFill>
              <a:effectLst/>
            </a:rPr>
            <a:t>–</a:t>
          </a:r>
          <a:r>
            <a:rPr lang="uk-UA" sz="1300" b="1" kern="1200" dirty="0">
              <a:solidFill>
                <a:srgbClr val="C00000"/>
              </a:solidFill>
              <a:effectLst>
                <a:outerShdw blurRad="38100" dist="38100" dir="2700000" algn="tl">
                  <a:srgbClr val="000000">
                    <a:alpha val="43137"/>
                  </a:srgbClr>
                </a:outerShdw>
              </a:effectLst>
            </a:rPr>
            <a:t> </a:t>
          </a:r>
          <a:r>
            <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/2</a:t>
          </a:r>
        </a:p>
      </dsp:txBody>
      <dsp:txXfrm>
        <a:off x="255974" y="4010760"/>
        <a:ext cx="1316852" cy="835366"/>
      </dsp:txXfrm>
    </dsp:sp>
    <dsp:sp modelId="{BC9EE092-74F4-422F-BAED-010E4E6A1F43}">
      <dsp:nvSpPr>
        <dsp:cNvPr id="0" name=""/>
        <dsp:cNvSpPr/>
      </dsp:nvSpPr>
      <dsp:spPr>
        <a:xfrm>
          <a:off x="228600" y="4902098"/>
          <a:ext cx="1371600" cy="890114"/>
        </a:xfrm>
        <a:prstGeom prst="roundRect">
          <a:avLst>
            <a:gd name="adj" fmla="val 10500"/>
          </a:avLst>
        </a:prstGeom>
        <a:solidFill>
          <a:schemeClr val="bg1">
            <a:lumMod val="6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kern="1200" dirty="0">
              <a:solidFill>
                <a:srgbClr val="C00000"/>
              </a:solidFill>
              <a:effectLst>
                <a:outerShdw blurRad="38100" dist="38100" dir="2700000" algn="tl">
                  <a:srgbClr val="000000">
                    <a:alpha val="43137"/>
                  </a:srgbClr>
                </a:outerShdw>
              </a:effectLst>
            </a:rPr>
            <a:t>УСЬОГО: 27</a:t>
          </a:r>
        </a:p>
      </dsp:txBody>
      <dsp:txXfrm>
        <a:off x="255974" y="4929472"/>
        <a:ext cx="1316852" cy="835366"/>
      </dsp:txXfrm>
    </dsp:sp>
    <dsp:sp modelId="{47F79A6C-3224-4642-82F3-C3E6F0979F3D}">
      <dsp:nvSpPr>
        <dsp:cNvPr id="0" name=""/>
        <dsp:cNvSpPr/>
      </dsp:nvSpPr>
      <dsp:spPr>
        <a:xfrm>
          <a:off x="1676402" y="1420294"/>
          <a:ext cx="7391394" cy="2705144"/>
        </a:xfrm>
        <a:prstGeom prst="roundRect">
          <a:avLst>
            <a:gd name="adj" fmla="val 105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2710950" numCol="1" spcCol="1270" anchor="t" anchorCtr="0">
          <a:noAutofit/>
        </a:bodyPr>
        <a:lstStyle/>
        <a:p>
          <a:pPr marL="0" lvl="0" indent="0" algn="l" defTabSz="800100">
            <a:lnSpc>
              <a:spcPct val="90000"/>
            </a:lnSpc>
            <a:spcBef>
              <a:spcPct val="0"/>
            </a:spcBef>
            <a:spcAft>
              <a:spcPts val="0"/>
            </a:spcAft>
            <a:buNone/>
          </a:pPr>
          <a:r>
            <a:rPr lang="uk-UA" sz="1800" b="1" kern="1200" dirty="0">
              <a:solidFill>
                <a:srgbClr val="C00000"/>
              </a:solidFill>
              <a:effectLst>
                <a:outerShdw blurRad="38100" dist="38100" dir="2700000" algn="tl">
                  <a:srgbClr val="000000">
                    <a:alpha val="43137"/>
                  </a:srgbClr>
                </a:outerShdw>
              </a:effectLst>
            </a:rPr>
            <a:t>НАЙБІЛЬШ ВАГОМІ РЕЗУЛЬТАТИ НАУКОВЦІВ ШКОЛИ</a:t>
          </a:r>
          <a:r>
            <a:rPr lang="en-GB" sz="1800" b="1" kern="1200" dirty="0">
              <a:solidFill>
                <a:srgbClr val="C00000"/>
              </a:solidFill>
              <a:effectLst>
                <a:outerShdw blurRad="38100" dist="38100" dir="2700000" algn="tl">
                  <a:srgbClr val="000000">
                    <a:alpha val="43137"/>
                  </a:srgbClr>
                </a:outerShdw>
              </a:effectLst>
            </a:rPr>
            <a:t> </a:t>
          </a:r>
          <a:endParaRPr lang="uk-UA" sz="1800" b="1" kern="1200" dirty="0">
            <a:solidFill>
              <a:srgbClr val="C00000"/>
            </a:solidFill>
            <a:effectLst>
              <a:outerShdw blurRad="38100" dist="38100" dir="2700000" algn="tl">
                <a:srgbClr val="000000">
                  <a:alpha val="43137"/>
                </a:srgbClr>
              </a:outerShdw>
            </a:effectLst>
          </a:endParaRPr>
        </a:p>
        <a:p>
          <a:pPr marL="0" lvl="0" indent="0" algn="just" defTabSz="800100">
            <a:lnSpc>
              <a:spcPct val="90000"/>
            </a:lnSpc>
            <a:spcBef>
              <a:spcPct val="0"/>
            </a:spcBef>
            <a:spcAft>
              <a:spcPct val="35000"/>
            </a:spcAft>
            <a:buNone/>
          </a:pPr>
          <a:r>
            <a:rPr lang="ru-RU" sz="1600" i="1" kern="1200" dirty="0" err="1">
              <a:solidFill>
                <a:schemeClr val="tx1"/>
              </a:solidFill>
              <a:latin typeface="Times New Roman" panose="02020603050405020304" pitchFamily="18" charset="0"/>
              <a:cs typeface="Times New Roman" panose="02020603050405020304" pitchFamily="18" charset="0"/>
            </a:rPr>
            <a:t>Отримано</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співвідношення</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між</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процесами</a:t>
          </a:r>
          <a:r>
            <a:rPr lang="ru-RU" sz="1600" i="1" kern="1200" dirty="0">
              <a:solidFill>
                <a:schemeClr val="tx1"/>
              </a:solidFill>
              <a:latin typeface="Times New Roman" panose="02020603050405020304" pitchFamily="18" charset="0"/>
              <a:cs typeface="Times New Roman" panose="02020603050405020304" pitchFamily="18" charset="0"/>
            </a:rPr>
            <a:t> Кокса-</a:t>
          </a:r>
          <a:r>
            <a:rPr lang="ru-RU" sz="1600" i="1" kern="1200" dirty="0" err="1">
              <a:solidFill>
                <a:schemeClr val="tx1"/>
              </a:solidFill>
              <a:latin typeface="Times New Roman" panose="02020603050405020304" pitchFamily="18" charset="0"/>
              <a:cs typeface="Times New Roman" panose="02020603050405020304" pitchFamily="18" charset="0"/>
            </a:rPr>
            <a:t>Інгерсолла</a:t>
          </a:r>
          <a:r>
            <a:rPr lang="ru-RU" sz="1600" i="1" kern="1200" dirty="0">
              <a:solidFill>
                <a:schemeClr val="tx1"/>
              </a:solidFill>
              <a:latin typeface="Times New Roman" panose="02020603050405020304" pitchFamily="18" charset="0"/>
              <a:cs typeface="Times New Roman" panose="02020603050405020304" pitchFamily="18" charset="0"/>
            </a:rPr>
            <a:t>-Росса і </a:t>
          </a:r>
          <a:r>
            <a:rPr lang="ru-RU" sz="1600" i="1" kern="1200" dirty="0" err="1">
              <a:solidFill>
                <a:schemeClr val="tx1"/>
              </a:solidFill>
              <a:latin typeface="Times New Roman" panose="02020603050405020304" pitchFamily="18" charset="0"/>
              <a:cs typeface="Times New Roman" panose="02020603050405020304" pitchFamily="18" charset="0"/>
            </a:rPr>
            <a:t>процесами</a:t>
          </a:r>
          <a:r>
            <a:rPr lang="ru-RU" sz="1600" i="1" kern="1200" dirty="0">
              <a:solidFill>
                <a:schemeClr val="tx1"/>
              </a:solidFill>
              <a:latin typeface="Times New Roman" panose="02020603050405020304" pitchFamily="18" charset="0"/>
              <a:cs typeface="Times New Roman" panose="02020603050405020304" pitchFamily="18" charset="0"/>
            </a:rPr>
            <a:t> Орнштейна-Уленбека та Бесселя. </a:t>
          </a:r>
          <a:r>
            <a:rPr lang="ru-RU" sz="1600" i="1" kern="1200" dirty="0" err="1">
              <a:solidFill>
                <a:schemeClr val="tx1"/>
              </a:solidFill>
              <a:latin typeface="Times New Roman" panose="02020603050405020304" pitchFamily="18" charset="0"/>
              <a:cs typeface="Times New Roman" panose="02020603050405020304" pitchFamily="18" charset="0"/>
            </a:rPr>
            <a:t>Досліджено</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розв'язки</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диференціальних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рівнянь</a:t>
          </a:r>
          <a:r>
            <a:rPr lang="ru-RU" sz="1600" i="1" kern="1200" dirty="0">
              <a:solidFill>
                <a:schemeClr val="tx1"/>
              </a:solidFill>
              <a:latin typeface="Times New Roman" panose="02020603050405020304" pitchFamily="18" charset="0"/>
              <a:cs typeface="Times New Roman" panose="02020603050405020304" pitchFamily="18" charset="0"/>
            </a:rPr>
            <a:t> з шумом Вольтерра-</a:t>
          </a:r>
          <a:r>
            <a:rPr lang="ru-RU" sz="1600" i="1" kern="1200" dirty="0" err="1">
              <a:solidFill>
                <a:schemeClr val="tx1"/>
              </a:solidFill>
              <a:latin typeface="Times New Roman" panose="02020603050405020304" pitchFamily="18" charset="0"/>
              <a:cs typeface="Times New Roman" panose="02020603050405020304" pitchFamily="18" charset="0"/>
            </a:rPr>
            <a:t>Леві</a:t>
          </a:r>
          <a:r>
            <a:rPr lang="ru-RU" sz="1600" i="1" kern="1200" dirty="0">
              <a:solidFill>
                <a:schemeClr val="tx1"/>
              </a:solidFill>
              <a:latin typeface="Times New Roman" panose="02020603050405020304" pitchFamily="18" charset="0"/>
              <a:cs typeface="Times New Roman" panose="02020603050405020304" pitchFamily="18" charset="0"/>
            </a:rPr>
            <a:t>. Доведено </a:t>
          </a:r>
          <a:r>
            <a:rPr lang="ru-RU" sz="1600" i="1" kern="1200" dirty="0" err="1">
              <a:solidFill>
                <a:schemeClr val="tx1"/>
              </a:solidFill>
              <a:latin typeface="Times New Roman" panose="02020603050405020304" pitchFamily="18" charset="0"/>
              <a:cs typeface="Times New Roman" panose="02020603050405020304" pitchFamily="18" charset="0"/>
            </a:rPr>
            <a:t>теореми</a:t>
          </a:r>
          <a:r>
            <a:rPr lang="ru-RU" sz="1600" i="1" kern="1200" dirty="0">
              <a:solidFill>
                <a:schemeClr val="tx1"/>
              </a:solidFill>
              <a:latin typeface="Times New Roman" panose="02020603050405020304" pitchFamily="18" charset="0"/>
              <a:cs typeface="Times New Roman" panose="02020603050405020304" pitchFamily="18" charset="0"/>
            </a:rPr>
            <a:t> про </a:t>
          </a:r>
          <a:r>
            <a:rPr lang="ru-RU" sz="1600" i="1" kern="1200" dirty="0" err="1">
              <a:solidFill>
                <a:schemeClr val="tx1"/>
              </a:solidFill>
              <a:latin typeface="Times New Roman" panose="02020603050405020304" pitchFamily="18" charset="0"/>
              <a:cs typeface="Times New Roman" panose="02020603050405020304" pitchFamily="18" charset="0"/>
            </a:rPr>
            <a:t>властивості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ентропій</a:t>
          </a:r>
          <a:r>
            <a:rPr lang="ru-RU" sz="1600" i="1" kern="1200" dirty="0">
              <a:solidFill>
                <a:schemeClr val="tx1"/>
              </a:solidFill>
              <a:latin typeface="Times New Roman" panose="02020603050405020304" pitchFamily="18" charset="0"/>
              <a:cs typeface="Times New Roman" panose="02020603050405020304" pitchFamily="18" charset="0"/>
            </a:rPr>
            <a:t> Шеннона, </a:t>
          </a:r>
          <a:r>
            <a:rPr lang="ru-RU" sz="1600" i="1" kern="1200" dirty="0" err="1">
              <a:solidFill>
                <a:schemeClr val="tx1"/>
              </a:solidFill>
              <a:latin typeface="Times New Roman" panose="02020603050405020304" pitchFamily="18" charset="0"/>
              <a:cs typeface="Times New Roman" panose="02020603050405020304" pitchFamily="18" charset="0"/>
            </a:rPr>
            <a:t>Реньї</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Цалліса</a:t>
          </a:r>
          <a:r>
            <a:rPr lang="ru-RU" sz="1600" i="1" kern="1200" dirty="0">
              <a:solidFill>
                <a:schemeClr val="tx1"/>
              </a:solidFill>
              <a:latin typeface="Times New Roman" panose="02020603050405020304" pitchFamily="18" charset="0"/>
              <a:cs typeface="Times New Roman" panose="02020603050405020304" pitchFamily="18" charset="0"/>
            </a:rPr>
            <a:t> та Шарма-</a:t>
          </a:r>
          <a:r>
            <a:rPr lang="ru-RU" sz="1600" i="1" kern="1200" dirty="0" err="1">
              <a:solidFill>
                <a:schemeClr val="tx1"/>
              </a:solidFill>
              <a:latin typeface="Times New Roman" panose="02020603050405020304" pitchFamily="18" charset="0"/>
              <a:cs typeface="Times New Roman" panose="02020603050405020304" pitchFamily="18" charset="0"/>
            </a:rPr>
            <a:t>Міттала</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Умови</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поліноміальної</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рекурентності</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стійкості</a:t>
          </a:r>
          <a:r>
            <a:rPr lang="ru-RU" sz="1600" i="1" kern="1200" dirty="0">
              <a:solidFill>
                <a:schemeClr val="tx1"/>
              </a:solidFill>
              <a:latin typeface="Times New Roman" panose="02020603050405020304" pitchFamily="18" charset="0"/>
              <a:cs typeface="Times New Roman" panose="02020603050405020304" pitchFamily="18" charset="0"/>
            </a:rPr>
            <a:t> для </a:t>
          </a:r>
          <a:r>
            <a:rPr lang="ru-RU" sz="1600" i="1" kern="1200" dirty="0" err="1">
              <a:solidFill>
                <a:schemeClr val="tx1"/>
              </a:solidFill>
              <a:latin typeface="Times New Roman" panose="02020603050405020304" pitchFamily="18" charset="0"/>
              <a:cs typeface="Times New Roman" panose="02020603050405020304" pitchFamily="18" charset="0"/>
            </a:rPr>
            <a:t>неоднорідних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ланцюгів</a:t>
          </a:r>
          <a:r>
            <a:rPr lang="ru-RU" sz="1600" i="1" kern="1200" dirty="0">
              <a:solidFill>
                <a:schemeClr val="tx1"/>
              </a:solidFill>
              <a:latin typeface="Times New Roman" panose="02020603050405020304" pitchFamily="18" charset="0"/>
              <a:cs typeface="Times New Roman" panose="02020603050405020304" pitchFamily="18" charset="0"/>
            </a:rPr>
            <a:t> Маркова. </a:t>
          </a:r>
          <a:r>
            <a:rPr lang="ru-RU" sz="1600" i="1" kern="1200" dirty="0" err="1">
              <a:solidFill>
                <a:schemeClr val="tx1"/>
              </a:solidFill>
              <a:latin typeface="Times New Roman" panose="02020603050405020304" pitchFamily="18" charset="0"/>
              <a:cs typeface="Times New Roman" panose="02020603050405020304" pitchFamily="18" charset="0"/>
            </a:rPr>
            <a:t>Умови</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зворотності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незворотності</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ергодичності</a:t>
          </a:r>
          <a:r>
            <a:rPr lang="ru-RU" sz="1600" i="1" kern="1200" dirty="0">
              <a:solidFill>
                <a:schemeClr val="tx1"/>
              </a:solidFill>
              <a:latin typeface="Times New Roman" panose="02020603050405020304" pitchFamily="18" charset="0"/>
              <a:cs typeface="Times New Roman" panose="02020603050405020304" pitchFamily="18" charset="0"/>
            </a:rPr>
            <a:t> для </a:t>
          </a:r>
          <a:r>
            <a:rPr lang="ru-RU" sz="1600" i="1" kern="1200" dirty="0" err="1">
              <a:solidFill>
                <a:schemeClr val="tx1"/>
              </a:solidFill>
              <a:latin typeface="Times New Roman" panose="02020603050405020304" pitchFamily="18" charset="0"/>
              <a:cs typeface="Times New Roman" panose="02020603050405020304" pitchFamily="18" charset="0"/>
            </a:rPr>
            <a:t>процесів</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Леві</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методи</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їх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апроксимації</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Нові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моделі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дробових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випадкових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полів</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процесів</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методи</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їх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статистичного</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оцінювання</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Нові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статистичні</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методи</a:t>
          </a:r>
          <a:r>
            <a:rPr lang="ru-RU" sz="1600" i="1" kern="1200" dirty="0">
              <a:solidFill>
                <a:schemeClr val="tx1"/>
              </a:solidFill>
              <a:latin typeface="Times New Roman" panose="02020603050405020304" pitchFamily="18" charset="0"/>
              <a:cs typeface="Times New Roman" panose="02020603050405020304" pitchFamily="18" charset="0"/>
            </a:rPr>
            <a:t> для моделей з </a:t>
          </a:r>
          <a:r>
            <a:rPr lang="ru-RU" sz="1600" i="1" kern="1200" dirty="0" err="1">
              <a:solidFill>
                <a:schemeClr val="tx1"/>
              </a:solidFill>
              <a:latin typeface="Times New Roman" panose="02020603050405020304" pitchFamily="18" charset="0"/>
              <a:cs typeface="Times New Roman" panose="02020603050405020304" pitchFamily="18" charset="0"/>
            </a:rPr>
            <a:t>похибками</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неповною</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інформацією</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Розвиток</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теорії</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методів</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моделювання</a:t>
          </a:r>
          <a:r>
            <a:rPr lang="ru-RU" sz="1600" i="1" kern="1200" dirty="0">
              <a:solidFill>
                <a:schemeClr val="tx1"/>
              </a:solidFill>
              <a:latin typeface="Times New Roman" panose="02020603050405020304" pitchFamily="18" charset="0"/>
              <a:cs typeface="Times New Roman" panose="02020603050405020304" pitchFamily="18" charset="0"/>
            </a:rPr>
            <a:t> для </a:t>
          </a:r>
          <a:r>
            <a:rPr lang="ru-RU" sz="1600" i="1" kern="1200" dirty="0" err="1">
              <a:solidFill>
                <a:schemeClr val="tx1"/>
              </a:solidFill>
              <a:latin typeface="Times New Roman" panose="02020603050405020304" pitchFamily="18" charset="0"/>
              <a:cs typeface="Times New Roman" panose="02020603050405020304" pitchFamily="18" charset="0"/>
            </a:rPr>
            <a:t>гауссових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субгауссових</a:t>
          </a:r>
          <a:r>
            <a:rPr lang="ru-RU" sz="1600" i="1" kern="1200" dirty="0">
              <a:solidFill>
                <a:schemeClr val="tx1"/>
              </a:solidFill>
              <a:latin typeface="Times New Roman" panose="02020603050405020304" pitchFamily="18" charset="0"/>
              <a:cs typeface="Times New Roman" panose="02020603050405020304" pitchFamily="18" charset="0"/>
            </a:rPr>
            <a:t> та </a:t>
          </a:r>
          <a:r>
            <a:rPr lang="ru-RU" sz="1600" i="1" kern="1200" dirty="0" err="1">
              <a:solidFill>
                <a:schemeClr val="tx1"/>
              </a:solidFill>
              <a:latin typeface="Times New Roman" panose="02020603050405020304" pitchFamily="18" charset="0"/>
              <a:cs typeface="Times New Roman" panose="02020603050405020304" pitchFamily="18" charset="0"/>
            </a:rPr>
            <a:t>споріднених</a:t>
          </a:r>
          <a:r>
            <a:rPr lang="ru-RU" sz="1600" i="1" kern="1200" dirty="0">
              <a:solidFill>
                <a:schemeClr val="tx1"/>
              </a:solidFill>
              <a:latin typeface="Times New Roman" panose="02020603050405020304" pitchFamily="18" charset="0"/>
              <a:cs typeface="Times New Roman" panose="02020603050405020304" pitchFamily="18" charset="0"/>
            </a:rPr>
            <a:t> </a:t>
          </a:r>
          <a:r>
            <a:rPr lang="ru-RU" sz="1600" i="1" kern="1200" dirty="0" err="1">
              <a:solidFill>
                <a:schemeClr val="tx1"/>
              </a:solidFill>
              <a:latin typeface="Times New Roman" panose="02020603050405020304" pitchFamily="18" charset="0"/>
              <a:cs typeface="Times New Roman" panose="02020603050405020304" pitchFamily="18" charset="0"/>
            </a:rPr>
            <a:t>процесів</a:t>
          </a:r>
          <a:r>
            <a:rPr lang="ru-RU" sz="1600" i="1" kern="1200" dirty="0">
              <a:solidFill>
                <a:schemeClr val="tx1"/>
              </a:solidFill>
              <a:latin typeface="Times New Roman" panose="02020603050405020304" pitchFamily="18" charset="0"/>
              <a:cs typeface="Times New Roman" panose="02020603050405020304" pitchFamily="18" charset="0"/>
            </a:rPr>
            <a:t>.</a:t>
          </a:r>
          <a:r>
            <a:rPr lang="uk-UA" sz="1600" b="1" i="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dsp:txBody>
      <dsp:txXfrm>
        <a:off x="1759595" y="1503487"/>
        <a:ext cx="7225008" cy="2538758"/>
      </dsp:txXfrm>
    </dsp:sp>
    <dsp:sp modelId="{6E19DF7D-6B0F-4491-ACEA-0A7AFD07F035}">
      <dsp:nvSpPr>
        <dsp:cNvPr id="0" name=""/>
        <dsp:cNvSpPr/>
      </dsp:nvSpPr>
      <dsp:spPr>
        <a:xfrm>
          <a:off x="1828133" y="4263981"/>
          <a:ext cx="1078353" cy="611235"/>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kern="1200" dirty="0">
              <a:solidFill>
                <a:srgbClr val="C00000"/>
              </a:solidFill>
              <a:effectLst>
                <a:outerShdw blurRad="38100" dist="38100" dir="2700000" algn="tl">
                  <a:srgbClr val="000000">
                    <a:alpha val="43137"/>
                  </a:srgbClr>
                </a:outerShdw>
              </a:effectLst>
            </a:rPr>
            <a:t>ПРОЄКТИ</a:t>
          </a:r>
          <a:r>
            <a:rPr lang="en-GB" sz="1300" b="1" kern="1200" dirty="0">
              <a:solidFill>
                <a:srgbClr val="C00000"/>
              </a:solidFill>
              <a:effectLst>
                <a:outerShdw blurRad="38100" dist="38100" dir="2700000" algn="tl">
                  <a:srgbClr val="000000">
                    <a:alpha val="43137"/>
                  </a:srgbClr>
                </a:outerShdw>
              </a:effectLst>
            </a:rPr>
            <a:t>, </a:t>
          </a:r>
          <a:r>
            <a:rPr lang="uk-UA" sz="1300" b="1" kern="1200" dirty="0">
              <a:solidFill>
                <a:srgbClr val="C00000"/>
              </a:solidFill>
              <a:effectLst>
                <a:outerShdw blurRad="38100" dist="38100" dir="2700000" algn="tl">
                  <a:srgbClr val="000000">
                    <a:alpha val="43137"/>
                  </a:srgbClr>
                </a:outerShdw>
              </a:effectLst>
            </a:rPr>
            <a:t>ГРАНТИ</a:t>
          </a:r>
          <a:r>
            <a:rPr lang="en-GB" sz="1300" b="1" kern="1200" dirty="0">
              <a:solidFill>
                <a:srgbClr val="C00000"/>
              </a:solidFill>
              <a:effectLst>
                <a:outerShdw blurRad="38100" dist="38100" dir="2700000" algn="tl">
                  <a:srgbClr val="000000">
                    <a:alpha val="43137"/>
                  </a:srgbClr>
                </a:outerShdw>
              </a:effectLst>
            </a:rPr>
            <a:t>  - </a:t>
          </a:r>
          <a:r>
            <a:rPr lang="en-GB" sz="1400" b="1"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endParaRPr lang="uk-UA" sz="1400" b="1"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1846931" y="4282779"/>
        <a:ext cx="1040757" cy="573639"/>
      </dsp:txXfrm>
    </dsp:sp>
    <dsp:sp modelId="{BC64780C-F12B-4824-BD05-B86C7986089A}">
      <dsp:nvSpPr>
        <dsp:cNvPr id="0" name=""/>
        <dsp:cNvSpPr/>
      </dsp:nvSpPr>
      <dsp:spPr>
        <a:xfrm>
          <a:off x="1698172" y="5046951"/>
          <a:ext cx="2563577" cy="1051924"/>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100000"/>
            </a:lnSpc>
            <a:spcBef>
              <a:spcPct val="0"/>
            </a:spcBef>
            <a:spcAft>
              <a:spcPts val="0"/>
            </a:spcAft>
            <a:buNone/>
          </a:pPr>
          <a:r>
            <a:rPr lang="uk-UA" sz="1300" b="1" kern="1200" dirty="0">
              <a:solidFill>
                <a:srgbClr val="C00000"/>
              </a:solidFill>
              <a:effectLst>
                <a:outerShdw blurRad="38100" dist="38100" dir="2700000" algn="tl">
                  <a:srgbClr val="000000">
                    <a:alpha val="43137"/>
                  </a:srgbClr>
                </a:outerShdw>
              </a:effectLst>
            </a:rPr>
            <a:t>ПІДГОТОВКА ЗДОБУВАЧІВ </a:t>
          </a:r>
        </a:p>
        <a:p>
          <a:pPr marL="0" lvl="0" indent="0" algn="ctr" defTabSz="577850">
            <a:lnSpc>
              <a:spcPct val="100000"/>
            </a:lnSpc>
            <a:spcBef>
              <a:spcPct val="0"/>
            </a:spcBef>
            <a:spcAft>
              <a:spcPts val="0"/>
            </a:spcAft>
            <a:buNone/>
          </a:pPr>
          <a:r>
            <a:rPr lang="uk-UA" sz="1300" b="1" kern="1200" dirty="0">
              <a:solidFill>
                <a:srgbClr val="C00000"/>
              </a:solidFill>
              <a:effectLst>
                <a:outerShdw blurRad="38100" dist="38100" dir="2700000" algn="tl">
                  <a:srgbClr val="000000">
                    <a:alpha val="43137"/>
                  </a:srgbClr>
                </a:outerShdw>
              </a:effectLst>
            </a:rPr>
            <a:t>ВИЩОЇ ОСВІТИ</a:t>
          </a:r>
        </a:p>
        <a:p>
          <a:pPr marL="0" lvl="0" indent="0" algn="ctr" defTabSz="577850">
            <a:lnSpc>
              <a:spcPct val="100000"/>
            </a:lnSpc>
            <a:spcBef>
              <a:spcPct val="0"/>
            </a:spcBef>
            <a:spcAft>
              <a:spcPts val="0"/>
            </a:spcAft>
            <a:buNone/>
          </a:pPr>
          <a:r>
            <a:rPr lang="uk-UA" sz="1200" b="1" kern="1200" dirty="0">
              <a:solidFill>
                <a:srgbClr val="002060"/>
              </a:solidFill>
              <a:effectLst>
                <a:outerShdw blurRad="38100" dist="38100" dir="2700000" algn="tl">
                  <a:srgbClr val="000000">
                    <a:alpha val="43137"/>
                  </a:srgbClr>
                </a:outerShdw>
              </a:effectLst>
            </a:rPr>
            <a:t>ДОКТОРІВ НАУК </a:t>
          </a:r>
          <a:r>
            <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GB"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a:t>
          </a:r>
          <a:endPar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lvl="0" indent="0" algn="ctr" defTabSz="577850">
            <a:lnSpc>
              <a:spcPct val="100000"/>
            </a:lnSpc>
            <a:spcBef>
              <a:spcPct val="0"/>
            </a:spcBef>
            <a:spcAft>
              <a:spcPts val="0"/>
            </a:spcAft>
            <a:buNone/>
          </a:pPr>
          <a:r>
            <a:rPr lang="uk-UA" sz="1200" b="1" kern="1200" dirty="0">
              <a:solidFill>
                <a:srgbClr val="002060"/>
              </a:solidFill>
              <a:effectLst>
                <a:outerShdw blurRad="38100" dist="38100" dir="2700000" algn="tl">
                  <a:srgbClr val="000000">
                    <a:alpha val="43137"/>
                  </a:srgbClr>
                </a:outerShdw>
              </a:effectLst>
            </a:rPr>
            <a:t>ДОКТОРІВ ФІЛОСОФІЇ -</a:t>
          </a:r>
          <a:r>
            <a:rPr lang="en-GB" sz="1200" b="1" kern="1200" dirty="0">
              <a:solidFill>
                <a:srgbClr val="002060"/>
              </a:solidFill>
              <a:effectLst>
                <a:outerShdw blurRad="38100" dist="38100" dir="2700000" algn="tl">
                  <a:srgbClr val="000000">
                    <a:alpha val="43137"/>
                  </a:srgbClr>
                </a:outerShdw>
              </a:effectLst>
            </a:rPr>
            <a:t> </a:t>
          </a:r>
          <a:r>
            <a:rPr lang="en-GB"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endPar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1730522" y="5079301"/>
        <a:ext cx="2498877" cy="987224"/>
      </dsp:txXfrm>
    </dsp:sp>
    <dsp:sp modelId="{F35ABD7A-5E44-47D6-BDDE-1F3F61B91564}">
      <dsp:nvSpPr>
        <dsp:cNvPr id="0" name=""/>
        <dsp:cNvSpPr/>
      </dsp:nvSpPr>
      <dsp:spPr>
        <a:xfrm>
          <a:off x="3015344" y="4216209"/>
          <a:ext cx="1213750" cy="734014"/>
        </a:xfrm>
        <a:prstGeom prst="roundRect">
          <a:avLst>
            <a:gd name="adj" fmla="val 10500"/>
          </a:avLst>
        </a:prstGeom>
        <a:solidFill>
          <a:schemeClr val="bg1">
            <a:lumMod val="8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kern="1200" dirty="0">
              <a:solidFill>
                <a:srgbClr val="C00000"/>
              </a:solidFill>
              <a:effectLst>
                <a:outerShdw blurRad="38100" dist="38100" dir="2700000" algn="tl">
                  <a:srgbClr val="000000">
                    <a:alpha val="43137"/>
                  </a:srgbClr>
                </a:outerShdw>
              </a:effectLst>
            </a:rPr>
            <a:t>КОНФЕРЕНЦІЇ </a:t>
          </a:r>
          <a:r>
            <a:rPr lang="uk-UA" sz="1300" b="1" kern="1200" dirty="0">
              <a:solidFill>
                <a:srgbClr val="002060"/>
              </a:solidFill>
              <a:effectLst>
                <a:outerShdw blurRad="38100" dist="38100" dir="2700000" algn="tl">
                  <a:srgbClr val="000000">
                    <a:alpha val="43137"/>
                  </a:srgbClr>
                </a:outerShdw>
              </a:effectLst>
            </a:rPr>
            <a:t>(ініційовані</a:t>
          </a:r>
          <a:r>
            <a:rPr lang="en-GB" sz="1300" b="1" kern="1200" dirty="0">
              <a:solidFill>
                <a:srgbClr val="002060"/>
              </a:solidFill>
              <a:effectLst>
                <a:outerShdw blurRad="38100" dist="38100" dir="2700000" algn="tl">
                  <a:srgbClr val="000000">
                    <a:alpha val="43137"/>
                  </a:srgbClr>
                </a:outerShdw>
              </a:effectLst>
            </a:rPr>
            <a:t>)</a:t>
          </a:r>
        </a:p>
        <a:p>
          <a:pPr marL="0" lvl="0" indent="0" algn="ctr" defTabSz="577850">
            <a:lnSpc>
              <a:spcPct val="90000"/>
            </a:lnSpc>
            <a:spcBef>
              <a:spcPct val="0"/>
            </a:spcBef>
            <a:spcAft>
              <a:spcPct val="35000"/>
            </a:spcAft>
            <a:buNone/>
          </a:pPr>
          <a:r>
            <a:rPr lang="en-GB"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a:t>
          </a:r>
          <a:endParaRPr lang="uk-UA" sz="1400" b="1" kern="1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037917" y="4238782"/>
        <a:ext cx="1168604" cy="688868"/>
      </dsp:txXfrm>
    </dsp:sp>
    <dsp:sp modelId="{B4C01BCD-1B62-47AA-B5C6-CE2AA90DC55E}">
      <dsp:nvSpPr>
        <dsp:cNvPr id="0" name=""/>
        <dsp:cNvSpPr/>
      </dsp:nvSpPr>
      <dsp:spPr>
        <a:xfrm>
          <a:off x="4352057" y="4163970"/>
          <a:ext cx="4791942" cy="1934905"/>
        </a:xfrm>
        <a:prstGeom prst="roundRect">
          <a:avLst>
            <a:gd name="adj" fmla="val 10500"/>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1376991" numCol="1" spcCol="1270" anchor="t" anchorCtr="0">
          <a:noAutofit/>
        </a:bodyPr>
        <a:lstStyle/>
        <a:p>
          <a:pPr marL="0" lvl="0" indent="0" algn="ctr" defTabSz="800100">
            <a:lnSpc>
              <a:spcPct val="90000"/>
            </a:lnSpc>
            <a:spcBef>
              <a:spcPct val="0"/>
            </a:spcBef>
            <a:spcAft>
              <a:spcPct val="35000"/>
            </a:spcAft>
            <a:buNone/>
          </a:pPr>
          <a:r>
            <a:rPr lang="uk-UA" sz="1800" b="1" kern="1200" dirty="0">
              <a:solidFill>
                <a:srgbClr val="C00000"/>
              </a:solidFill>
              <a:effectLst>
                <a:outerShdw blurRad="38100" dist="38100" dir="2700000" algn="tl">
                  <a:srgbClr val="000000">
                    <a:alpha val="43137"/>
                  </a:srgbClr>
                </a:outerShdw>
              </a:effectLst>
            </a:rPr>
            <a:t>ПУБЛІКАЦІЙНА  АКТИВНІСТЬ</a:t>
          </a:r>
        </a:p>
        <a:p>
          <a:pPr marL="0" lvl="0" indent="0" algn="ctr" defTabSz="800100">
            <a:lnSpc>
              <a:spcPct val="90000"/>
            </a:lnSpc>
            <a:spcBef>
              <a:spcPct val="0"/>
            </a:spcBef>
            <a:spcAft>
              <a:spcPct val="35000"/>
            </a:spcAft>
            <a:buNone/>
          </a:pPr>
          <a:r>
            <a:rPr lang="uk-UA" sz="1400" b="1" kern="1200" dirty="0">
              <a:solidFill>
                <a:srgbClr val="002060"/>
              </a:solidFill>
              <a:effectLst>
                <a:outerShdw blurRad="38100" dist="38100" dir="2700000" algn="tl">
                  <a:srgbClr val="000000">
                    <a:alpha val="43137"/>
                  </a:srgbClr>
                </a:outerShdw>
              </a:effectLst>
            </a:rPr>
            <a:t>ЗАГАЛЬНА КІЛЬКІСТЬ ПУБЛІКАЦІЙ</a:t>
          </a:r>
          <a:r>
            <a:rPr lang="uk-UA" sz="1600" b="1" kern="1200" dirty="0">
              <a:solidFill>
                <a:srgbClr val="002060"/>
              </a:solidFill>
              <a:effectLst>
                <a:outerShdw blurRad="38100" dist="38100" dir="2700000" algn="tl">
                  <a:srgbClr val="000000">
                    <a:alpha val="43137"/>
                  </a:srgbClr>
                </a:outerShdw>
              </a:effectLst>
            </a:rPr>
            <a:t> - 378</a:t>
          </a:r>
          <a:endParaRPr lang="uk-UA" sz="1600" b="1" kern="1200" dirty="0">
            <a:solidFill>
              <a:srgbClr val="C00000"/>
            </a:solidFill>
            <a:effectLst>
              <a:outerShdw blurRad="38100" dist="38100" dir="2700000" algn="tl">
                <a:srgbClr val="000000">
                  <a:alpha val="43137"/>
                </a:srgbClr>
              </a:outerShdw>
            </a:effectLst>
          </a:endParaRPr>
        </a:p>
      </dsp:txBody>
      <dsp:txXfrm>
        <a:off x="4411562" y="4223475"/>
        <a:ext cx="4672932" cy="1815895"/>
      </dsp:txXfrm>
    </dsp:sp>
    <dsp:sp modelId="{904A43F1-D0D1-42C4-81BA-CD5C514FCF10}">
      <dsp:nvSpPr>
        <dsp:cNvPr id="0" name=""/>
        <dsp:cNvSpPr/>
      </dsp:nvSpPr>
      <dsp:spPr>
        <a:xfrm>
          <a:off x="4381006" y="4958036"/>
          <a:ext cx="1574885" cy="1097797"/>
        </a:xfrm>
        <a:prstGeom prst="roundRect">
          <a:avLst>
            <a:gd name="adj" fmla="val 10500"/>
          </a:avLst>
        </a:prstGeom>
        <a:solidFill>
          <a:schemeClr val="bg1">
            <a:lumMod val="6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i="0" u="none" kern="1200" dirty="0">
              <a:solidFill>
                <a:srgbClr val="C00000"/>
              </a:solidFill>
              <a:effectLst>
                <a:outerShdw blurRad="38100" dist="38100" dir="2700000" algn="tl">
                  <a:srgbClr val="000000">
                    <a:alpha val="43137"/>
                  </a:srgbClr>
                </a:outerShdw>
              </a:effectLst>
            </a:rPr>
            <a:t>СТАТТІ у журналах</a:t>
          </a:r>
          <a:r>
            <a:rPr lang="uk-UA" sz="1300" b="1" i="0" u="none" kern="1200" dirty="0">
              <a:solidFill>
                <a:srgbClr val="002060"/>
              </a:solidFill>
            </a:rPr>
            <a:t>,</a:t>
          </a:r>
          <a:r>
            <a:rPr lang="uk-UA" sz="1100" b="1" i="0" u="none" kern="1200" dirty="0">
              <a:solidFill>
                <a:srgbClr val="002060"/>
              </a:solidFill>
            </a:rPr>
            <a:t> </a:t>
          </a:r>
          <a:r>
            <a:rPr lang="uk-UA" sz="1300" b="1" i="0" u="none" kern="1200" dirty="0">
              <a:solidFill>
                <a:srgbClr val="A92F17"/>
              </a:solidFill>
              <a:effectLst>
                <a:outerShdw blurRad="38100" dist="38100" dir="2700000" algn="tl">
                  <a:srgbClr val="000000">
                    <a:alpha val="43137"/>
                  </a:srgbClr>
                </a:outerShdw>
              </a:effectLst>
            </a:rPr>
            <a:t>що входять до баз даних </a:t>
          </a:r>
          <a:r>
            <a:rPr lang="en-US" sz="1300" b="1" i="0" u="none" kern="1200" dirty="0">
              <a:solidFill>
                <a:srgbClr val="A92F17"/>
              </a:solidFill>
              <a:effectLst>
                <a:outerShdw blurRad="38100" dist="38100" dir="2700000" algn="tl">
                  <a:srgbClr val="000000">
                    <a:alpha val="43137"/>
                  </a:srgbClr>
                </a:outerShdw>
              </a:effectLst>
            </a:rPr>
            <a:t>Scopus, Web of Science </a:t>
          </a:r>
          <a:r>
            <a:rPr lang="uk-UA" sz="1300" b="1" i="0" u="none" kern="1200" dirty="0">
              <a:solidFill>
                <a:srgbClr val="C00000"/>
              </a:solidFill>
              <a:effectLst>
                <a:outerShdw blurRad="38100" dist="38100" dir="2700000" algn="tl">
                  <a:srgbClr val="000000">
                    <a:alpha val="43137"/>
                  </a:srgbClr>
                </a:outerShdw>
              </a:effectLst>
            </a:rPr>
            <a:t>–</a:t>
          </a:r>
          <a:r>
            <a:rPr lang="uk-UA" sz="1400" b="1" i="0" u="none"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350 </a:t>
          </a:r>
          <a:r>
            <a:rPr lang="uk-UA" sz="1300" b="1" i="0" u="none" kern="1200" dirty="0">
              <a:solidFill>
                <a:srgbClr val="C00000"/>
              </a:solidFill>
              <a:effectLst>
                <a:outerShdw blurRad="38100" dist="38100" dir="2700000" algn="tl">
                  <a:srgbClr val="000000">
                    <a:alpha val="43137"/>
                  </a:srgbClr>
                </a:outerShdw>
              </a:effectLst>
            </a:rPr>
            <a:t> </a:t>
          </a:r>
          <a:endParaRPr lang="uk-UA" sz="1300" b="1" kern="1200" dirty="0">
            <a:solidFill>
              <a:srgbClr val="002060"/>
            </a:solidFill>
          </a:endParaRPr>
        </a:p>
      </dsp:txBody>
      <dsp:txXfrm>
        <a:off x="4414767" y="4991797"/>
        <a:ext cx="1507363" cy="1030275"/>
      </dsp:txXfrm>
    </dsp:sp>
    <dsp:sp modelId="{B7943B5B-5612-4D3D-A415-AA6B0C39EA6C}">
      <dsp:nvSpPr>
        <dsp:cNvPr id="0" name=""/>
        <dsp:cNvSpPr/>
      </dsp:nvSpPr>
      <dsp:spPr>
        <a:xfrm>
          <a:off x="5998853" y="4958036"/>
          <a:ext cx="1574885" cy="1097797"/>
        </a:xfrm>
        <a:prstGeom prst="roundRect">
          <a:avLst>
            <a:gd name="adj" fmla="val 10500"/>
          </a:avLst>
        </a:prstGeom>
        <a:solidFill>
          <a:schemeClr val="bg1">
            <a:lumMod val="7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uk-UA" sz="1300" b="1" i="0" u="none" kern="1200" dirty="0">
              <a:solidFill>
                <a:srgbClr val="C00000"/>
              </a:solidFill>
              <a:effectLst>
                <a:outerShdw blurRad="38100" dist="38100" dir="2700000" algn="tl">
                  <a:srgbClr val="000000">
                    <a:alpha val="43137"/>
                  </a:srgbClr>
                </a:outerShdw>
              </a:effectLst>
            </a:rPr>
            <a:t>ПІДРУЧНИКІВ/</a:t>
          </a:r>
        </a:p>
        <a:p>
          <a:pPr marL="0" lvl="0" indent="0" algn="ctr" defTabSz="577850">
            <a:lnSpc>
              <a:spcPct val="90000"/>
            </a:lnSpc>
            <a:spcBef>
              <a:spcPct val="0"/>
            </a:spcBef>
            <a:spcAft>
              <a:spcPct val="35000"/>
            </a:spcAft>
            <a:buNone/>
          </a:pPr>
          <a:r>
            <a:rPr lang="uk-UA" sz="1300" b="1" i="0" u="none" kern="1200" dirty="0">
              <a:solidFill>
                <a:srgbClr val="C00000"/>
              </a:solidFill>
              <a:effectLst>
                <a:outerShdw blurRad="38100" dist="38100" dir="2700000" algn="tl">
                  <a:srgbClr val="000000">
                    <a:alpha val="43137"/>
                  </a:srgbClr>
                </a:outerShdw>
              </a:effectLst>
            </a:rPr>
            <a:t>ПОСІБНИКІВ/ НАВЧ. МАТ. </a:t>
          </a:r>
          <a:r>
            <a:rPr lang="uk-UA" sz="1300" b="0" i="0" u="none" kern="1200" dirty="0">
              <a:solidFill>
                <a:srgbClr val="002060"/>
              </a:solidFill>
            </a:rPr>
            <a:t>- </a:t>
          </a:r>
          <a:r>
            <a:rPr lang="uk-UA" sz="1400" b="1" i="0" u="none"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21</a:t>
          </a:r>
          <a:endParaRPr lang="uk-UA" sz="1400" b="1"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6032614" y="4991797"/>
        <a:ext cx="1507363" cy="1030275"/>
      </dsp:txXfrm>
    </dsp:sp>
    <dsp:sp modelId="{ADD89BF6-2A74-44BB-BDAB-6117C9726DBD}">
      <dsp:nvSpPr>
        <dsp:cNvPr id="0" name=""/>
        <dsp:cNvSpPr/>
      </dsp:nvSpPr>
      <dsp:spPr>
        <a:xfrm>
          <a:off x="7569108" y="4958036"/>
          <a:ext cx="1574885" cy="1097797"/>
        </a:xfrm>
        <a:prstGeom prst="roundRect">
          <a:avLst>
            <a:gd name="adj" fmla="val 10500"/>
          </a:avLst>
        </a:prstGeom>
        <a:solidFill>
          <a:schemeClr val="bg1">
            <a:lumMod val="7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uk-UA" sz="1200" b="1" i="0" u="none" kern="1200" dirty="0">
              <a:solidFill>
                <a:srgbClr val="C00000"/>
              </a:solidFill>
              <a:effectLst>
                <a:outerShdw blurRad="38100" dist="38100" dir="2700000" algn="tl">
                  <a:srgbClr val="000000">
                    <a:alpha val="43137"/>
                  </a:srgbClr>
                </a:outerShdw>
              </a:effectLst>
            </a:rPr>
            <a:t>МОНОГРАФІЙ</a:t>
          </a:r>
          <a:r>
            <a:rPr lang="uk-UA" sz="1300" b="0" i="0" u="none" kern="1200" dirty="0"/>
            <a:t> - </a:t>
          </a:r>
          <a:r>
            <a:rPr lang="uk-UA" sz="1400" b="1" i="0" u="none"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a:t>
          </a:r>
          <a:endParaRPr lang="uk-UA" sz="1400" b="1" kern="12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7602869" y="4991797"/>
        <a:ext cx="1507363" cy="1030275"/>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0F478-CA53-4E23-AC01-6DBCFF3D864D}" type="datetimeFigureOut">
              <a:rPr lang="uk-UA" smtClean="0"/>
              <a:pPr/>
              <a:t>18.06.2026</a:t>
            </a:fld>
            <a:endParaRPr lang="uk-UA" dirty="0"/>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36E80-C68B-4B0A-8119-972B21119F90}" type="slidenum">
              <a:rPr lang="uk-UA" smtClean="0"/>
              <a:pPr/>
              <a:t>‹#›</a:t>
            </a:fld>
            <a:endParaRPr lang="uk-UA" dirty="0"/>
          </a:p>
        </p:txBody>
      </p:sp>
    </p:spTree>
    <p:extLst>
      <p:ext uri="{BB962C8B-B14F-4D97-AF65-F5344CB8AC3E}">
        <p14:creationId xmlns:p14="http://schemas.microsoft.com/office/powerpoint/2010/main" val="1913199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62836E80-C68B-4B0A-8119-972B21119F90}" type="slidenum">
              <a:rPr lang="uk-UA" smtClean="0"/>
              <a:pPr/>
              <a:t>5</a:t>
            </a:fld>
            <a:endParaRPr lang="uk-UA" dirty="0"/>
          </a:p>
        </p:txBody>
      </p:sp>
    </p:spTree>
    <p:extLst>
      <p:ext uri="{BB962C8B-B14F-4D97-AF65-F5344CB8AC3E}">
        <p14:creationId xmlns:p14="http://schemas.microsoft.com/office/powerpoint/2010/main" val="424773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3698E6A-35D3-45DD-AA36-119A6DCFC593}" type="datetime1">
              <a:rPr lang="uk-UA" smtClean="0"/>
              <a:pPr/>
              <a:t>18.06.2026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3990265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8A49731-CB7F-4E5B-A7A4-6C4A1B31288A}" type="datetime1">
              <a:rPr lang="uk-UA" smtClean="0"/>
              <a:pPr/>
              <a:t>18.06.2026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128063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3A25F4-2EB5-4986-A5FB-F141E239C5FD}" type="datetime1">
              <a:rPr lang="uk-UA" smtClean="0"/>
              <a:pPr/>
              <a:t>18.06.2026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74730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D217891-A232-40A2-87E1-973210DF0E27}" type="datetime1">
              <a:rPr lang="uk-UA" smtClean="0"/>
              <a:pPr/>
              <a:t>18.06.2026</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800976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881BE21-FC61-4DFB-A20A-A45AAA7D3CCF}" type="datetime1">
              <a:rPr lang="uk-UA" smtClean="0"/>
              <a:pPr/>
              <a:t>18.06.2026</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000082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323B62E-EA3B-4491-B8D4-D0F1598785B6}" type="datetime1">
              <a:rPr lang="uk-UA" smtClean="0"/>
              <a:pPr/>
              <a:t>18.06.2026</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8769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47A1F-4852-477C-BD05-747EFCA5BB5A}" type="datetime1">
              <a:rPr lang="uk-UA" smtClean="0"/>
              <a:pPr/>
              <a:t>18.06.2026</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33530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A84D648-F697-442F-9AEA-6F1A3CCDC664}" type="datetime1">
              <a:rPr lang="uk-UA" smtClean="0"/>
              <a:pPr/>
              <a:t>18.06.2026</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424908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F4FBDEE-5EE4-45EA-AF25-8DDB8F63FF37}" type="datetime1">
              <a:rPr lang="uk-UA" smtClean="0"/>
              <a:pPr/>
              <a:t>18.06.2026</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6703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81CD6D-74BF-4B5B-8871-EBD743D032AC}" type="datetime1">
              <a:rPr lang="uk-UA" smtClean="0"/>
              <a:pPr/>
              <a:t>18.06.2026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2787465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96E0272-47B1-43EC-A849-A8AB0E1BAA11}" type="datetime1">
              <a:rPr lang="uk-UA" smtClean="0"/>
              <a:pPr/>
              <a:t>18.06.2026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14932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5106F-FD0A-4E9C-9590-4C7A8AAF2EAA}" type="datetime1">
              <a:rPr lang="uk-UA" smtClean="0"/>
              <a:pPr/>
              <a:t>18.06.2026</a:t>
            </a:fld>
            <a:endParaRPr lang="uk-U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C3504-0248-4A90-9C84-D816A820ED96}" type="slidenum">
              <a:rPr lang="uk-UA" smtClean="0"/>
              <a:pPr/>
              <a:t>‹#›</a:t>
            </a:fld>
            <a:endParaRPr lang="uk-UA" dirty="0"/>
          </a:p>
        </p:txBody>
      </p:sp>
    </p:spTree>
    <p:extLst>
      <p:ext uri="{BB962C8B-B14F-4D97-AF65-F5344CB8AC3E}">
        <p14:creationId xmlns:p14="http://schemas.microsoft.com/office/powerpoint/2010/main" val="4159965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0;p13" descr="D:\Maks\BrandBook_KNU\Presentation\Корпус_панорама.jpg"/>
          <p:cNvPicPr preferRelativeResize="0"/>
          <p:nvPr/>
        </p:nvPicPr>
        <p:blipFill rotWithShape="1">
          <a:blip r:embed="rId2" cstate="print">
            <a:alphaModFix/>
          </a:blip>
          <a:srcRect/>
          <a:stretch/>
        </p:blipFill>
        <p:spPr>
          <a:xfrm>
            <a:off x="0" y="553673"/>
            <a:ext cx="9148040" cy="4051883"/>
          </a:xfrm>
          <a:prstGeom prst="rect">
            <a:avLst/>
          </a:prstGeom>
          <a:noFill/>
          <a:ln>
            <a:noFill/>
          </a:ln>
        </p:spPr>
      </p:pic>
      <p:sp>
        <p:nvSpPr>
          <p:cNvPr id="2" name="Номер слайда 1"/>
          <p:cNvSpPr>
            <a:spLocks noGrp="1"/>
          </p:cNvSpPr>
          <p:nvPr>
            <p:ph type="sldNum" sz="quarter" idx="12"/>
          </p:nvPr>
        </p:nvSpPr>
        <p:spPr>
          <a:xfrm>
            <a:off x="7018123" y="6503436"/>
            <a:ext cx="2057400" cy="365125"/>
          </a:xfrm>
        </p:spPr>
        <p:txBody>
          <a:bodyPr/>
          <a:lstStyle/>
          <a:p>
            <a:fld id="{23BC3504-0248-4A90-9C84-D816A820ED96}" type="slidenum">
              <a:rPr lang="uk-UA" smtClean="0"/>
              <a:pPr/>
              <a:t>1</a:t>
            </a:fld>
            <a:endParaRPr lang="uk-UA" dirty="0"/>
          </a:p>
        </p:txBody>
      </p:sp>
      <p:sp>
        <p:nvSpPr>
          <p:cNvPr id="4" name="Title 1">
            <a:extLst>
              <a:ext uri="{FF2B5EF4-FFF2-40B4-BE49-F238E27FC236}">
                <a16:creationId xmlns:a16="http://schemas.microsoft.com/office/drawing/2014/main" id="{520E7753-CF0A-B885-2F30-B90B563435FB}"/>
              </a:ext>
            </a:extLst>
          </p:cNvPr>
          <p:cNvSpPr>
            <a:spLocks noGrp="1"/>
          </p:cNvSpPr>
          <p:nvPr>
            <p:ph type="ctrTitle"/>
          </p:nvPr>
        </p:nvSpPr>
        <p:spPr>
          <a:xfrm>
            <a:off x="578841" y="4226062"/>
            <a:ext cx="7829026" cy="1579000"/>
          </a:xfrm>
        </p:spPr>
        <p:txBody>
          <a:bodyPr>
            <a:normAutofit fontScale="90000"/>
          </a:bodyPr>
          <a:lstStyle/>
          <a:p>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endParaRPr lang="x-none" sz="2000" dirty="0">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712839CB-DEF3-E67A-52FB-791ED86A4C0F}"/>
              </a:ext>
            </a:extLst>
          </p:cNvPr>
          <p:cNvSpPr>
            <a:spLocks noGrp="1"/>
          </p:cNvSpPr>
          <p:nvPr>
            <p:ph type="subTitle" idx="1"/>
          </p:nvPr>
        </p:nvSpPr>
        <p:spPr>
          <a:xfrm>
            <a:off x="0" y="4605555"/>
            <a:ext cx="9144000" cy="1971413"/>
          </a:xfrm>
          <a:solidFill>
            <a:schemeClr val="bg1">
              <a:lumMod val="85000"/>
            </a:schemeClr>
          </a:solidFill>
        </p:spPr>
        <p:txBody>
          <a:bodyPr>
            <a:noAutofit/>
          </a:bodyPr>
          <a:lstStyle/>
          <a:p>
            <a:endParaRPr lang="uk-UA" sz="3200" dirty="0">
              <a:latin typeface="Arial" panose="020B0604020202020204" pitchFamily="34" charset="0"/>
              <a:cs typeface="Arial" panose="020B0604020202020204" pitchFamily="34" charset="0"/>
            </a:endParaRPr>
          </a:p>
          <a:p>
            <a:r>
              <a:rPr lang="uk-UA" sz="3200" b="1" dirty="0">
                <a:solidFill>
                  <a:schemeClr val="accent1">
                    <a:lumMod val="50000"/>
                  </a:schemeClr>
                </a:solidFill>
                <a:latin typeface="Arial" panose="020B0604020202020204" pitchFamily="34" charset="0"/>
                <a:cs typeface="Arial" panose="020B0604020202020204" pitchFamily="34" charset="0"/>
              </a:rPr>
              <a:t>АТЕСТАЦІЯ НАУКОВИХ ШКІЛ</a:t>
            </a:r>
          </a:p>
          <a:p>
            <a:endParaRPr lang="uk-UA" sz="3200" b="1" dirty="0">
              <a:solidFill>
                <a:schemeClr val="accent1">
                  <a:lumMod val="50000"/>
                </a:schemeClr>
              </a:solidFill>
              <a:latin typeface="Arial" panose="020B0604020202020204" pitchFamily="34" charset="0"/>
              <a:cs typeface="Arial" panose="020B0604020202020204" pitchFamily="34" charset="0"/>
            </a:endParaRPr>
          </a:p>
          <a:p>
            <a:r>
              <a:rPr lang="uk-UA" sz="2800" dirty="0">
                <a:latin typeface="Arial" panose="020B0604020202020204" pitchFamily="34" charset="0"/>
                <a:cs typeface="Arial" panose="020B0604020202020204" pitchFamily="34" charset="0"/>
              </a:rPr>
              <a:t> </a:t>
            </a:r>
            <a:endParaRPr lang="x-none" sz="2800" dirty="0">
              <a:latin typeface="Arial" panose="020B06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id="{152F8BC3-7890-4ED7-9E80-A8B5512B6F8C}"/>
              </a:ext>
            </a:extLst>
          </p:cNvPr>
          <p:cNvSpPr/>
          <p:nvPr/>
        </p:nvSpPr>
        <p:spPr>
          <a:xfrm>
            <a:off x="3883794" y="3607266"/>
            <a:ext cx="1627773" cy="923330"/>
          </a:xfrm>
          <a:prstGeom prst="rect">
            <a:avLst/>
          </a:prstGeom>
        </p:spPr>
        <p:txBody>
          <a:bodyPr wrap="square">
            <a:spAutoFit/>
          </a:bodyPr>
          <a:lstStyle/>
          <a:p>
            <a:endParaRPr lang="uk-UA" dirty="0"/>
          </a:p>
          <a:p>
            <a:endParaRPr lang="uk-UA" dirty="0"/>
          </a:p>
          <a:p>
            <a:endParaRPr lang="uk-UA" dirty="0"/>
          </a:p>
        </p:txBody>
      </p:sp>
    </p:spTree>
    <p:extLst>
      <p:ext uri="{BB962C8B-B14F-4D97-AF65-F5344CB8AC3E}">
        <p14:creationId xmlns:p14="http://schemas.microsoft.com/office/powerpoint/2010/main" val="359376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7018123" y="6503436"/>
            <a:ext cx="2057400" cy="365125"/>
          </a:xfrm>
        </p:spPr>
        <p:txBody>
          <a:bodyPr/>
          <a:lstStyle/>
          <a:p>
            <a:fld id="{23BC3504-0248-4A90-9C84-D816A820ED96}" type="slidenum">
              <a:rPr lang="uk-UA" smtClean="0"/>
              <a:pPr/>
              <a:t>2</a:t>
            </a:fld>
            <a:endParaRPr lang="uk-UA" dirty="0"/>
          </a:p>
        </p:txBody>
      </p:sp>
      <p:sp>
        <p:nvSpPr>
          <p:cNvPr id="4" name="Title 1">
            <a:extLst>
              <a:ext uri="{FF2B5EF4-FFF2-40B4-BE49-F238E27FC236}">
                <a16:creationId xmlns:a16="http://schemas.microsoft.com/office/drawing/2014/main" id="{520E7753-CF0A-B885-2F30-B90B563435FB}"/>
              </a:ext>
            </a:extLst>
          </p:cNvPr>
          <p:cNvSpPr>
            <a:spLocks noGrp="1"/>
          </p:cNvSpPr>
          <p:nvPr>
            <p:ph type="ctrTitle"/>
          </p:nvPr>
        </p:nvSpPr>
        <p:spPr>
          <a:xfrm>
            <a:off x="578841" y="4226062"/>
            <a:ext cx="7829026" cy="1579000"/>
          </a:xfrm>
        </p:spPr>
        <p:txBody>
          <a:bodyPr>
            <a:normAutofit fontScale="90000"/>
          </a:bodyPr>
          <a:lstStyle/>
          <a:p>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endParaRPr lang="x-none" sz="2000" dirty="0">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712839CB-DEF3-E67A-52FB-791ED86A4C0F}"/>
              </a:ext>
            </a:extLst>
          </p:cNvPr>
          <p:cNvSpPr>
            <a:spLocks noGrp="1"/>
          </p:cNvSpPr>
          <p:nvPr>
            <p:ph type="subTitle" idx="1"/>
          </p:nvPr>
        </p:nvSpPr>
        <p:spPr>
          <a:xfrm>
            <a:off x="0" y="4605555"/>
            <a:ext cx="9144000" cy="1971413"/>
          </a:xfrm>
          <a:solidFill>
            <a:schemeClr val="bg1">
              <a:lumMod val="85000"/>
            </a:schemeClr>
          </a:solidFill>
        </p:spPr>
        <p:txBody>
          <a:bodyPr>
            <a:noAutofit/>
          </a:bodyPr>
          <a:lstStyle/>
          <a:p>
            <a:r>
              <a:rPr lang="ru-RU"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МЕХАНІКО-МАТЕМАТИЧНИЙ ФАКУЛЬТЕТ</a:t>
            </a:r>
          </a:p>
          <a:p>
            <a:r>
              <a:rPr lang="ru-RU" b="1" dirty="0">
                <a:solidFill>
                  <a:srgbClr val="002060"/>
                </a:solidFill>
                <a:latin typeface="Times New Roman" panose="02020603050405020304" pitchFamily="18" charset="0"/>
                <a:cs typeface="Times New Roman" panose="02020603050405020304" pitchFamily="18" charset="0"/>
              </a:rPr>
              <a:t>  </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НАУКОВА ШКОЛА</a:t>
            </a:r>
          </a:p>
          <a:p>
            <a:r>
              <a:rPr lang="ru-RU"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«ТЕОРІЯ ЙМОВІРНОСТЕЙ І МАТЕМАТИЧНА СТАТИСТИКА»</a:t>
            </a:r>
          </a:p>
          <a:p>
            <a:endParaRPr lang="uk-UA" sz="3200" b="1" dirty="0">
              <a:solidFill>
                <a:schemeClr val="accent1">
                  <a:lumMod val="50000"/>
                </a:schemeClr>
              </a:solidFill>
              <a:latin typeface="Arial" panose="020B0604020202020204" pitchFamily="34" charset="0"/>
              <a:cs typeface="Arial" panose="020B0604020202020204" pitchFamily="34" charset="0"/>
            </a:endParaRPr>
          </a:p>
          <a:p>
            <a:r>
              <a:rPr lang="uk-UA" sz="2800" dirty="0">
                <a:latin typeface="Arial" panose="020B0604020202020204" pitchFamily="34" charset="0"/>
                <a:cs typeface="Arial" panose="020B0604020202020204" pitchFamily="34" charset="0"/>
              </a:rPr>
              <a:t> </a:t>
            </a:r>
            <a:endParaRPr lang="x-none" sz="2800" dirty="0">
              <a:latin typeface="Arial" panose="020B06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id="{152F8BC3-7890-4ED7-9E80-A8B5512B6F8C}"/>
              </a:ext>
            </a:extLst>
          </p:cNvPr>
          <p:cNvSpPr/>
          <p:nvPr/>
        </p:nvSpPr>
        <p:spPr>
          <a:xfrm>
            <a:off x="3883794" y="3607266"/>
            <a:ext cx="1627773" cy="923330"/>
          </a:xfrm>
          <a:prstGeom prst="rect">
            <a:avLst/>
          </a:prstGeom>
        </p:spPr>
        <p:txBody>
          <a:bodyPr wrap="square">
            <a:spAutoFit/>
          </a:bodyPr>
          <a:lstStyle/>
          <a:p>
            <a:endParaRPr lang="uk-UA" dirty="0"/>
          </a:p>
          <a:p>
            <a:endParaRPr lang="uk-UA" dirty="0"/>
          </a:p>
          <a:p>
            <a:endParaRPr lang="uk-UA" dirty="0"/>
          </a:p>
        </p:txBody>
      </p:sp>
      <p:pic>
        <p:nvPicPr>
          <p:cNvPr id="8" name="Рисунок 7">
            <a:extLst>
              <a:ext uri="{FF2B5EF4-FFF2-40B4-BE49-F238E27FC236}">
                <a16:creationId xmlns:a16="http://schemas.microsoft.com/office/drawing/2014/main" id="{11B38D42-1A1A-49F5-8987-9EE748FABCAE}"/>
              </a:ext>
            </a:extLst>
          </p:cNvPr>
          <p:cNvPicPr>
            <a:picLocks noChangeAspect="1"/>
          </p:cNvPicPr>
          <p:nvPr/>
        </p:nvPicPr>
        <p:blipFill>
          <a:blip r:embed="rId2"/>
          <a:stretch>
            <a:fillRect/>
          </a:stretch>
        </p:blipFill>
        <p:spPr>
          <a:xfrm>
            <a:off x="0" y="443621"/>
            <a:ext cx="9075523" cy="4161934"/>
          </a:xfrm>
          <a:prstGeom prst="rect">
            <a:avLst/>
          </a:prstGeom>
        </p:spPr>
      </p:pic>
      <p:pic>
        <p:nvPicPr>
          <p:cNvPr id="9" name="Рисунок 8">
            <a:extLst>
              <a:ext uri="{FF2B5EF4-FFF2-40B4-BE49-F238E27FC236}">
                <a16:creationId xmlns:a16="http://schemas.microsoft.com/office/drawing/2014/main" id="{A4CFCA99-911F-4780-9BEF-BAB97446FF36}"/>
              </a:ext>
            </a:extLst>
          </p:cNvPr>
          <p:cNvPicPr>
            <a:picLocks noChangeAspect="1"/>
          </p:cNvPicPr>
          <p:nvPr/>
        </p:nvPicPr>
        <p:blipFill>
          <a:blip r:embed="rId3"/>
          <a:stretch>
            <a:fillRect/>
          </a:stretch>
        </p:blipFill>
        <p:spPr>
          <a:xfrm>
            <a:off x="63684" y="4736454"/>
            <a:ext cx="1030313" cy="1012024"/>
          </a:xfrm>
          <a:prstGeom prst="rect">
            <a:avLst/>
          </a:prstGeom>
        </p:spPr>
      </p:pic>
    </p:spTree>
    <p:extLst>
      <p:ext uri="{BB962C8B-B14F-4D97-AF65-F5344CB8AC3E}">
        <p14:creationId xmlns:p14="http://schemas.microsoft.com/office/powerpoint/2010/main" val="1217282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23BC3504-0248-4A90-9C84-D816A820ED96}" type="slidenum">
              <a:rPr lang="uk-UA" smtClean="0"/>
              <a:pPr/>
              <a:t>3</a:t>
            </a:fld>
            <a:endParaRPr lang="uk-UA" dirty="0"/>
          </a:p>
        </p:txBody>
      </p:sp>
      <p:sp>
        <p:nvSpPr>
          <p:cNvPr id="25" name="Прямоугольник 24">
            <a:extLst>
              <a:ext uri="{FF2B5EF4-FFF2-40B4-BE49-F238E27FC236}">
                <a16:creationId xmlns:a16="http://schemas.microsoft.com/office/drawing/2014/main" id="{76B50671-5B39-4DB8-B72F-B752E38C4446}"/>
              </a:ext>
            </a:extLst>
          </p:cNvPr>
          <p:cNvSpPr/>
          <p:nvPr/>
        </p:nvSpPr>
        <p:spPr>
          <a:xfrm>
            <a:off x="0" y="1793897"/>
            <a:ext cx="9144000" cy="4924425"/>
          </a:xfrm>
          <a:prstGeom prst="rect">
            <a:avLst/>
          </a:prstGeom>
          <a:solidFill>
            <a:schemeClr val="bg1">
              <a:lumMod val="85000"/>
            </a:schemeClr>
          </a:solidFill>
          <a:ln>
            <a:noFill/>
          </a:ln>
        </p:spPr>
        <p:txBody>
          <a:bodyPr wrap="square">
            <a:spAutoFit/>
          </a:bodyPr>
          <a:lstStyle/>
          <a:p>
            <a:pPr algn="just"/>
            <a:r>
              <a:rPr lang="uk-UA"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НАПРЯМИ НАУКОВИХ ДОСЛІДЖЕНЬ: </a:t>
            </a:r>
          </a:p>
          <a:p>
            <a:pPr algn="just"/>
            <a:r>
              <a:rPr lang="uk-UA" b="1" i="1" dirty="0">
                <a:solidFill>
                  <a:srgbClr val="002060"/>
                </a:solidFill>
                <a:latin typeface="Times New Roman" panose="02020603050405020304" pitchFamily="18" charset="0"/>
                <a:cs typeface="Times New Roman" panose="02020603050405020304" pitchFamily="18" charset="0"/>
              </a:rPr>
              <a:t>Теорія ймовірностей, математична статистика, теорія і статистика випадкових процесів, стохастичний аналіз, теорія стохастичних диференціальних рівнянь, </a:t>
            </a:r>
            <a:r>
              <a:rPr lang="uk-UA" b="1" i="1" dirty="0" err="1">
                <a:solidFill>
                  <a:srgbClr val="002060"/>
                </a:solidFill>
                <a:latin typeface="Times New Roman" panose="02020603050405020304" pitchFamily="18" charset="0"/>
                <a:cs typeface="Times New Roman" panose="02020603050405020304" pitchFamily="18" charset="0"/>
              </a:rPr>
              <a:t>багатопараметричні</a:t>
            </a:r>
            <a:r>
              <a:rPr lang="uk-UA" b="1" i="1" dirty="0">
                <a:solidFill>
                  <a:srgbClr val="002060"/>
                </a:solidFill>
                <a:latin typeface="Times New Roman" panose="02020603050405020304" pitchFamily="18" charset="0"/>
                <a:cs typeface="Times New Roman" panose="02020603050405020304" pitchFamily="18" charset="0"/>
              </a:rPr>
              <a:t> випадкові поля, </a:t>
            </a:r>
            <a:r>
              <a:rPr lang="uk-UA" b="1" i="1" dirty="0" err="1">
                <a:solidFill>
                  <a:srgbClr val="002060"/>
                </a:solidFill>
                <a:latin typeface="Times New Roman" panose="02020603050405020304" pitchFamily="18" charset="0"/>
                <a:cs typeface="Times New Roman" panose="02020603050405020304" pitchFamily="18" charset="0"/>
              </a:rPr>
              <a:t>марковські</a:t>
            </a:r>
            <a:r>
              <a:rPr lang="uk-UA" b="1" i="1" dirty="0">
                <a:solidFill>
                  <a:srgbClr val="002060"/>
                </a:solidFill>
                <a:latin typeface="Times New Roman" panose="02020603050405020304" pitchFamily="18" charset="0"/>
                <a:cs typeface="Times New Roman" panose="02020603050405020304" pitchFamily="18" charset="0"/>
              </a:rPr>
              <a:t> процеси та процеси </a:t>
            </a:r>
            <a:r>
              <a:rPr lang="uk-UA" b="1" i="1" dirty="0" err="1">
                <a:solidFill>
                  <a:srgbClr val="002060"/>
                </a:solidFill>
                <a:latin typeface="Times New Roman" panose="02020603050405020304" pitchFamily="18" charset="0"/>
                <a:cs typeface="Times New Roman" panose="02020603050405020304" pitchFamily="18" charset="0"/>
              </a:rPr>
              <a:t>Леві</a:t>
            </a:r>
            <a:r>
              <a:rPr lang="uk-UA" b="1" i="1" dirty="0">
                <a:solidFill>
                  <a:srgbClr val="002060"/>
                </a:solidFill>
                <a:latin typeface="Times New Roman" panose="02020603050405020304" pitchFamily="18" charset="0"/>
                <a:cs typeface="Times New Roman" panose="02020603050405020304" pitchFamily="18" charset="0"/>
              </a:rPr>
              <a:t>, теорія стохастичних рівнянь з частинними похідними, </a:t>
            </a:r>
            <a:r>
              <a:rPr lang="uk-UA" b="1" i="1" dirty="0" err="1">
                <a:solidFill>
                  <a:srgbClr val="002060"/>
                </a:solidFill>
                <a:latin typeface="Times New Roman" panose="02020603050405020304" pitchFamily="18" charset="0"/>
                <a:cs typeface="Times New Roman" panose="02020603050405020304" pitchFamily="18" charset="0"/>
              </a:rPr>
              <a:t>машиннне</a:t>
            </a:r>
            <a:r>
              <a:rPr lang="uk-UA" b="1" i="1" dirty="0">
                <a:solidFill>
                  <a:srgbClr val="002060"/>
                </a:solidFill>
                <a:latin typeface="Times New Roman" panose="02020603050405020304" pitchFamily="18" charset="0"/>
                <a:cs typeface="Times New Roman" panose="02020603050405020304" pitchFamily="18" charset="0"/>
              </a:rPr>
              <a:t> навчання, нейронні мережі, розпізнавання образів, </a:t>
            </a:r>
            <a:r>
              <a:rPr lang="uk-UA" b="1" i="1" dirty="0" err="1">
                <a:solidFill>
                  <a:srgbClr val="002060"/>
                </a:solidFill>
                <a:latin typeface="Times New Roman" panose="02020603050405020304" pitchFamily="18" charset="0"/>
                <a:cs typeface="Times New Roman" panose="02020603050405020304" pitchFamily="18" charset="0"/>
              </a:rPr>
              <a:t>актуарна</a:t>
            </a:r>
            <a:r>
              <a:rPr lang="uk-UA" b="1" i="1" dirty="0">
                <a:solidFill>
                  <a:srgbClr val="002060"/>
                </a:solidFill>
                <a:latin typeface="Times New Roman" panose="02020603050405020304" pitchFamily="18" charset="0"/>
                <a:cs typeface="Times New Roman" panose="02020603050405020304" pitchFamily="18" charset="0"/>
              </a:rPr>
              <a:t> та фінансова математика,  статистичний аналіз даних з неповною інформацією</a:t>
            </a:r>
            <a:r>
              <a:rPr lang="uk-UA" sz="1200" b="1" i="1" dirty="0">
                <a:solidFill>
                  <a:srgbClr val="002060"/>
                </a:solidFill>
                <a:latin typeface="Times New Roman" panose="02020603050405020304" pitchFamily="18" charset="0"/>
                <a:cs typeface="Times New Roman" panose="02020603050405020304" pitchFamily="18" charset="0"/>
              </a:rPr>
              <a:t>.</a:t>
            </a:r>
          </a:p>
          <a:p>
            <a:pPr algn="just"/>
            <a:endParaRPr lang="uk-UA" sz="1200" b="1" i="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r>
              <a:rPr lang="uk-UA" sz="1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just"/>
            <a:r>
              <a:rPr lang="uk-UA" sz="1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just"/>
            <a:r>
              <a:rPr lang="uk-UA" sz="1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КЕРІВНИКИ </a:t>
            </a:r>
          </a:p>
          <a:p>
            <a:pPr algn="just"/>
            <a:r>
              <a:rPr lang="uk-UA"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НАУКОВОЇ ШКОЛИ</a:t>
            </a:r>
            <a:r>
              <a:rPr lang="uk-UA" sz="1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ctr"/>
            <a:endParaRPr lang="uk-UA" sz="1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1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a:p>
            <a:pPr algn="ctr"/>
            <a:endParaRPr lang="uk-UA" sz="1200"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CA10EDA7-C5CD-4246-86CE-08833C3ED712}"/>
              </a:ext>
            </a:extLst>
          </p:cNvPr>
          <p:cNvSpPr/>
          <p:nvPr/>
        </p:nvSpPr>
        <p:spPr>
          <a:xfrm>
            <a:off x="4391281" y="1292295"/>
            <a:ext cx="4572000" cy="646331"/>
          </a:xfrm>
          <a:prstGeom prst="rect">
            <a:avLst/>
          </a:prstGeom>
        </p:spPr>
        <p:txBody>
          <a:bodyPr>
            <a:spAutoFit/>
          </a:bodyPr>
          <a:lstStyle/>
          <a:p>
            <a:endParaRPr lang="ru-RU" dirty="0"/>
          </a:p>
          <a:p>
            <a:r>
              <a:rPr lang="ru-RU" dirty="0"/>
              <a:t>        </a:t>
            </a:r>
            <a:endParaRPr lang="uk-UA" dirty="0"/>
          </a:p>
        </p:txBody>
      </p:sp>
      <p:sp>
        <p:nvSpPr>
          <p:cNvPr id="11" name="Прямоугольник 10">
            <a:extLst>
              <a:ext uri="{FF2B5EF4-FFF2-40B4-BE49-F238E27FC236}">
                <a16:creationId xmlns:a16="http://schemas.microsoft.com/office/drawing/2014/main" id="{9F82B3CC-023D-47D1-BAE5-BAD5C0D2200E}"/>
              </a:ext>
            </a:extLst>
          </p:cNvPr>
          <p:cNvSpPr/>
          <p:nvPr/>
        </p:nvSpPr>
        <p:spPr>
          <a:xfrm>
            <a:off x="666505" y="912241"/>
            <a:ext cx="4572000" cy="369332"/>
          </a:xfrm>
          <a:prstGeom prst="rect">
            <a:avLst/>
          </a:prstGeom>
        </p:spPr>
        <p:txBody>
          <a:bodyPr>
            <a:spAutoFit/>
          </a:bodyPr>
          <a:lstStyle/>
          <a:p>
            <a:endParaRPr lang="ru-RU" dirty="0"/>
          </a:p>
        </p:txBody>
      </p:sp>
      <p:pic>
        <p:nvPicPr>
          <p:cNvPr id="14" name="Рисунок 13">
            <a:extLst>
              <a:ext uri="{FF2B5EF4-FFF2-40B4-BE49-F238E27FC236}">
                <a16:creationId xmlns:a16="http://schemas.microsoft.com/office/drawing/2014/main" id="{6F81045D-8F01-46A0-83CD-A6D179CE24B8}"/>
              </a:ext>
            </a:extLst>
          </p:cNvPr>
          <p:cNvPicPr>
            <a:picLocks noChangeAspect="1"/>
          </p:cNvPicPr>
          <p:nvPr/>
        </p:nvPicPr>
        <p:blipFill>
          <a:blip r:embed="rId2" cstate="print"/>
          <a:stretch>
            <a:fillRect/>
          </a:stretch>
        </p:blipFill>
        <p:spPr>
          <a:xfrm>
            <a:off x="0" y="428940"/>
            <a:ext cx="9144000" cy="1364957"/>
          </a:xfrm>
          <a:prstGeom prst="rect">
            <a:avLst/>
          </a:prstGeom>
        </p:spPr>
      </p:pic>
      <p:pic>
        <p:nvPicPr>
          <p:cNvPr id="17" name="Рисунок 16">
            <a:extLst>
              <a:ext uri="{FF2B5EF4-FFF2-40B4-BE49-F238E27FC236}">
                <a16:creationId xmlns:a16="http://schemas.microsoft.com/office/drawing/2014/main" id="{26909042-3796-4862-8031-C74CCD463ACA}"/>
              </a:ext>
            </a:extLst>
          </p:cNvPr>
          <p:cNvPicPr>
            <a:picLocks noChangeAspect="1"/>
          </p:cNvPicPr>
          <p:nvPr/>
        </p:nvPicPr>
        <p:blipFill>
          <a:blip r:embed="rId3" cstate="print"/>
          <a:stretch>
            <a:fillRect/>
          </a:stretch>
        </p:blipFill>
        <p:spPr>
          <a:xfrm>
            <a:off x="1507425" y="746063"/>
            <a:ext cx="5169856" cy="542591"/>
          </a:xfrm>
          <a:prstGeom prst="rect">
            <a:avLst/>
          </a:prstGeom>
        </p:spPr>
      </p:pic>
      <p:pic>
        <p:nvPicPr>
          <p:cNvPr id="24" name="Рисунок 23">
            <a:extLst>
              <a:ext uri="{FF2B5EF4-FFF2-40B4-BE49-F238E27FC236}">
                <a16:creationId xmlns:a16="http://schemas.microsoft.com/office/drawing/2014/main" id="{AEF74ABC-8DA0-4245-97C4-E43DB94C96D0}"/>
              </a:ext>
            </a:extLst>
          </p:cNvPr>
          <p:cNvPicPr>
            <a:picLocks noChangeAspect="1"/>
          </p:cNvPicPr>
          <p:nvPr/>
        </p:nvPicPr>
        <p:blipFill>
          <a:blip r:embed="rId4" cstate="print"/>
          <a:stretch>
            <a:fillRect/>
          </a:stretch>
        </p:blipFill>
        <p:spPr>
          <a:xfrm>
            <a:off x="5014396" y="1082080"/>
            <a:ext cx="3145467" cy="599745"/>
          </a:xfrm>
          <a:prstGeom prst="rect">
            <a:avLst/>
          </a:prstGeom>
        </p:spPr>
      </p:pic>
      <p:sp>
        <p:nvSpPr>
          <p:cNvPr id="15" name="Прямоугольник 14">
            <a:extLst>
              <a:ext uri="{FF2B5EF4-FFF2-40B4-BE49-F238E27FC236}">
                <a16:creationId xmlns:a16="http://schemas.microsoft.com/office/drawing/2014/main" id="{1C1CE2DF-5D08-460B-A4BC-91C839F6E8E7}"/>
              </a:ext>
            </a:extLst>
          </p:cNvPr>
          <p:cNvSpPr/>
          <p:nvPr/>
        </p:nvSpPr>
        <p:spPr>
          <a:xfrm>
            <a:off x="4443649" y="5038267"/>
            <a:ext cx="3149254" cy="323165"/>
          </a:xfrm>
          <a:prstGeom prst="rect">
            <a:avLst/>
          </a:prstGeom>
        </p:spPr>
        <p:txBody>
          <a:bodyPr wrap="square">
            <a:spAutoFit/>
          </a:bodyPr>
          <a:lstStyle/>
          <a:p>
            <a:r>
              <a:rPr lang="ru-RU" sz="1500" b="1" dirty="0">
                <a:effectLst>
                  <a:outerShdw blurRad="38100" dist="38100" dir="2700000" algn="tl">
                    <a:srgbClr val="000000">
                      <a:alpha val="43137"/>
                    </a:srgbClr>
                  </a:outerShdw>
                </a:effectLst>
              </a:rPr>
              <a:t>                        </a:t>
            </a:r>
            <a:endParaRPr lang="uk-UA" sz="1300" dirty="0"/>
          </a:p>
        </p:txBody>
      </p:sp>
      <p:sp>
        <p:nvSpPr>
          <p:cNvPr id="22" name="Прямоугольник 21">
            <a:extLst>
              <a:ext uri="{FF2B5EF4-FFF2-40B4-BE49-F238E27FC236}">
                <a16:creationId xmlns:a16="http://schemas.microsoft.com/office/drawing/2014/main" id="{C93771EA-26D0-4408-BA8A-54EB28AA48F8}"/>
              </a:ext>
            </a:extLst>
          </p:cNvPr>
          <p:cNvSpPr/>
          <p:nvPr/>
        </p:nvSpPr>
        <p:spPr>
          <a:xfrm>
            <a:off x="146645" y="4956445"/>
            <a:ext cx="3006753" cy="369332"/>
          </a:xfrm>
          <a:prstGeom prst="rect">
            <a:avLst/>
          </a:prstGeom>
        </p:spPr>
        <p:txBody>
          <a:bodyPr wrap="square">
            <a:spAutoFit/>
          </a:bodyPr>
          <a:lstStyle/>
          <a:p>
            <a:r>
              <a:rPr lang="uk-UA" dirty="0"/>
              <a:t> </a:t>
            </a:r>
            <a:endParaRPr lang="uk-UA" sz="1400" dirty="0">
              <a:latin typeface="Arial" panose="020B0604020202020204" pitchFamily="34" charset="0"/>
              <a:cs typeface="Arial" panose="020B0604020202020204" pitchFamily="34" charset="0"/>
            </a:endParaRPr>
          </a:p>
        </p:txBody>
      </p:sp>
      <p:pic>
        <p:nvPicPr>
          <p:cNvPr id="31" name="Рисунок 30">
            <a:extLst>
              <a:ext uri="{FF2B5EF4-FFF2-40B4-BE49-F238E27FC236}">
                <a16:creationId xmlns:a16="http://schemas.microsoft.com/office/drawing/2014/main" id="{E750DF45-10EC-4B98-9DD5-D0A3C163432E}"/>
              </a:ext>
            </a:extLst>
          </p:cNvPr>
          <p:cNvPicPr>
            <a:picLocks noChangeAspect="1"/>
          </p:cNvPicPr>
          <p:nvPr/>
        </p:nvPicPr>
        <p:blipFill>
          <a:blip r:embed="rId5" cstate="print"/>
          <a:stretch>
            <a:fillRect/>
          </a:stretch>
        </p:blipFill>
        <p:spPr>
          <a:xfrm>
            <a:off x="7510264" y="3836115"/>
            <a:ext cx="1511199" cy="2757389"/>
          </a:xfrm>
          <a:prstGeom prst="rect">
            <a:avLst/>
          </a:prstGeom>
        </p:spPr>
      </p:pic>
      <p:pic>
        <p:nvPicPr>
          <p:cNvPr id="1025" name="Рисунок 1024">
            <a:extLst>
              <a:ext uri="{FF2B5EF4-FFF2-40B4-BE49-F238E27FC236}">
                <a16:creationId xmlns:a16="http://schemas.microsoft.com/office/drawing/2014/main" id="{CEC0C945-3277-4614-AABB-F9F121CB41F1}"/>
              </a:ext>
            </a:extLst>
          </p:cNvPr>
          <p:cNvPicPr>
            <a:picLocks noChangeAspect="1"/>
          </p:cNvPicPr>
          <p:nvPr/>
        </p:nvPicPr>
        <p:blipFill>
          <a:blip r:embed="rId6" cstate="print"/>
          <a:stretch>
            <a:fillRect/>
          </a:stretch>
        </p:blipFill>
        <p:spPr>
          <a:xfrm>
            <a:off x="7690628" y="3910745"/>
            <a:ext cx="1225402" cy="305706"/>
          </a:xfrm>
          <a:prstGeom prst="rect">
            <a:avLst/>
          </a:prstGeom>
        </p:spPr>
      </p:pic>
      <p:sp>
        <p:nvSpPr>
          <p:cNvPr id="13" name="Прямоугольник 12">
            <a:extLst>
              <a:ext uri="{FF2B5EF4-FFF2-40B4-BE49-F238E27FC236}">
                <a16:creationId xmlns:a16="http://schemas.microsoft.com/office/drawing/2014/main" id="{BE6E9D75-D274-4730-B6D3-5B47D898B9BB}"/>
              </a:ext>
            </a:extLst>
          </p:cNvPr>
          <p:cNvSpPr/>
          <p:nvPr/>
        </p:nvSpPr>
        <p:spPr>
          <a:xfrm>
            <a:off x="7823680" y="684115"/>
            <a:ext cx="959298" cy="10120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dirty="0">
                <a:cs typeface="Arial" panose="020B0604020202020204" pitchFamily="34" charset="0"/>
              </a:rPr>
              <a:t>QR-</a:t>
            </a:r>
            <a:r>
              <a:rPr lang="uk-UA" sz="1200" dirty="0">
                <a:cs typeface="Arial" panose="020B0604020202020204" pitchFamily="34" charset="0"/>
              </a:rPr>
              <a:t>код кваліфікаційної карти</a:t>
            </a:r>
          </a:p>
        </p:txBody>
      </p:sp>
      <p:pic>
        <p:nvPicPr>
          <p:cNvPr id="16" name="Рисунок 15">
            <a:extLst>
              <a:ext uri="{FF2B5EF4-FFF2-40B4-BE49-F238E27FC236}">
                <a16:creationId xmlns:a16="http://schemas.microsoft.com/office/drawing/2014/main" id="{CD23393D-E917-1B53-3898-9EE4EFA523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8392" y="3837495"/>
            <a:ext cx="1278063" cy="1643224"/>
          </a:xfrm>
          <a:prstGeom prst="rect">
            <a:avLst/>
          </a:prstGeom>
          <a:ln>
            <a:noFill/>
          </a:ln>
          <a:effectLst>
            <a:outerShdw blurRad="190500" algn="tl" rotWithShape="0">
              <a:srgbClr val="000000">
                <a:alpha val="70000"/>
              </a:srgbClr>
            </a:outerShdw>
          </a:effectLst>
        </p:spPr>
      </p:pic>
      <p:pic>
        <p:nvPicPr>
          <p:cNvPr id="6" name="Рисунок 5">
            <a:extLst>
              <a:ext uri="{FF2B5EF4-FFF2-40B4-BE49-F238E27FC236}">
                <a16:creationId xmlns:a16="http://schemas.microsoft.com/office/drawing/2014/main" id="{FD3406D2-5ACA-CE85-186B-BB8419F18C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94890" y="3778662"/>
            <a:ext cx="1259478" cy="1643223"/>
          </a:xfrm>
          <a:prstGeom prst="rect">
            <a:avLst/>
          </a:prstGeom>
          <a:ln>
            <a:noFill/>
          </a:ln>
          <a:effectLst>
            <a:outerShdw blurRad="190500" algn="tl" rotWithShape="0">
              <a:srgbClr val="000000">
                <a:alpha val="70000"/>
              </a:srgbClr>
            </a:outerShdw>
          </a:effectLst>
        </p:spPr>
      </p:pic>
      <p:pic>
        <p:nvPicPr>
          <p:cNvPr id="7" name="Рисунок 6">
            <a:extLst>
              <a:ext uri="{FF2B5EF4-FFF2-40B4-BE49-F238E27FC236}">
                <a16:creationId xmlns:a16="http://schemas.microsoft.com/office/drawing/2014/main" id="{A6483B1A-993D-7714-AAF5-39472931DD1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77332" y="4307661"/>
            <a:ext cx="977062" cy="977062"/>
          </a:xfrm>
          <a:prstGeom prst="rect">
            <a:avLst/>
          </a:prstGeom>
        </p:spPr>
      </p:pic>
      <p:pic>
        <p:nvPicPr>
          <p:cNvPr id="10" name="Рисунок 9">
            <a:extLst>
              <a:ext uri="{FF2B5EF4-FFF2-40B4-BE49-F238E27FC236}">
                <a16:creationId xmlns:a16="http://schemas.microsoft.com/office/drawing/2014/main" id="{01C87C3F-8BBB-6186-7E0D-8CC2F8E619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91345" y="5409541"/>
            <a:ext cx="977062" cy="977062"/>
          </a:xfrm>
          <a:prstGeom prst="rect">
            <a:avLst/>
          </a:prstGeom>
        </p:spPr>
      </p:pic>
      <p:pic>
        <p:nvPicPr>
          <p:cNvPr id="9" name="Рисунок 8">
            <a:extLst>
              <a:ext uri="{FF2B5EF4-FFF2-40B4-BE49-F238E27FC236}">
                <a16:creationId xmlns:a16="http://schemas.microsoft.com/office/drawing/2014/main" id="{759B8F8A-1D0A-D453-0749-1F7CCD6890E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62241" y="704272"/>
            <a:ext cx="882176" cy="993444"/>
          </a:xfrm>
          <a:prstGeom prst="rect">
            <a:avLst/>
          </a:prstGeom>
        </p:spPr>
      </p:pic>
      <p:pic>
        <p:nvPicPr>
          <p:cNvPr id="12" name="Рисунок 11">
            <a:extLst>
              <a:ext uri="{FF2B5EF4-FFF2-40B4-BE49-F238E27FC236}">
                <a16:creationId xmlns:a16="http://schemas.microsoft.com/office/drawing/2014/main" id="{E75C4BDE-17C4-4995-A092-93CA3021086D}"/>
              </a:ext>
            </a:extLst>
          </p:cNvPr>
          <p:cNvPicPr>
            <a:picLocks noChangeAspect="1"/>
          </p:cNvPicPr>
          <p:nvPr/>
        </p:nvPicPr>
        <p:blipFill>
          <a:blip r:embed="rId12"/>
          <a:stretch>
            <a:fillRect/>
          </a:stretch>
        </p:blipFill>
        <p:spPr>
          <a:xfrm>
            <a:off x="180719" y="599453"/>
            <a:ext cx="1030313" cy="1012024"/>
          </a:xfrm>
          <a:prstGeom prst="rect">
            <a:avLst/>
          </a:prstGeom>
        </p:spPr>
      </p:pic>
      <p:sp>
        <p:nvSpPr>
          <p:cNvPr id="18" name="Прямоугольник 17">
            <a:extLst>
              <a:ext uri="{FF2B5EF4-FFF2-40B4-BE49-F238E27FC236}">
                <a16:creationId xmlns:a16="http://schemas.microsoft.com/office/drawing/2014/main" id="{D66FBB3C-29DF-471F-B52D-757015317AE6}"/>
              </a:ext>
            </a:extLst>
          </p:cNvPr>
          <p:cNvSpPr/>
          <p:nvPr/>
        </p:nvSpPr>
        <p:spPr>
          <a:xfrm>
            <a:off x="4365727" y="5539851"/>
            <a:ext cx="2889917" cy="1036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МАЙБОРОДА</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ct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РОСТИСЛАВ ЄВГЕНОВИЧ</a:t>
            </a:r>
          </a:p>
          <a:p>
            <a:pPr algn="ct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доктор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фізико-математичних</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наук</a:t>
            </a:r>
          </a:p>
          <a:p>
            <a:pPr algn="ct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професор</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кафедри</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теорії</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ймовірностей</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статистики та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актуарної</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математики</a:t>
            </a:r>
          </a:p>
        </p:txBody>
      </p:sp>
      <p:sp>
        <p:nvSpPr>
          <p:cNvPr id="20" name="Прямоугольник 19">
            <a:extLst>
              <a:ext uri="{FF2B5EF4-FFF2-40B4-BE49-F238E27FC236}">
                <a16:creationId xmlns:a16="http://schemas.microsoft.com/office/drawing/2014/main" id="{8D063959-B3CE-4F42-BD72-FD60ECADEABD}"/>
              </a:ext>
            </a:extLst>
          </p:cNvPr>
          <p:cNvSpPr/>
          <p:nvPr/>
        </p:nvSpPr>
        <p:spPr>
          <a:xfrm>
            <a:off x="16917" y="5571929"/>
            <a:ext cx="2981015" cy="10368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МІШУРА </a:t>
            </a:r>
          </a:p>
          <a:p>
            <a:pPr algn="ct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ЮЛІЯ СТЕПАНІВНА, </a:t>
            </a:r>
          </a:p>
          <a:p>
            <a:pPr algn="ct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доктор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фізико-математичних</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наук</a:t>
            </a:r>
          </a:p>
          <a:p>
            <a:pPr algn="ct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професор</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кафедри</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теорії</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ймовірностей</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статистики та </a:t>
            </a:r>
            <a:r>
              <a:rPr lang="ru-RU" sz="12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актуарної</a:t>
            </a:r>
            <a:r>
              <a:rPr lang="ru-RU" sz="12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математики</a:t>
            </a:r>
          </a:p>
        </p:txBody>
      </p:sp>
    </p:spTree>
    <p:extLst>
      <p:ext uri="{BB962C8B-B14F-4D97-AF65-F5344CB8AC3E}">
        <p14:creationId xmlns:p14="http://schemas.microsoft.com/office/powerpoint/2010/main" val="4222944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E1A11026-BC84-4CC8-962D-64ADB940337E}"/>
              </a:ext>
            </a:extLst>
          </p:cNvPr>
          <p:cNvSpPr>
            <a:spLocks noGrp="1"/>
          </p:cNvSpPr>
          <p:nvPr>
            <p:ph type="sldNum" sz="quarter" idx="12"/>
          </p:nvPr>
        </p:nvSpPr>
        <p:spPr/>
        <p:txBody>
          <a:bodyPr/>
          <a:lstStyle/>
          <a:p>
            <a:fld id="{23BC3504-0248-4A90-9C84-D816A820ED96}" type="slidenum">
              <a:rPr lang="uk-UA" smtClean="0"/>
              <a:pPr/>
              <a:t>4</a:t>
            </a:fld>
            <a:endParaRPr lang="uk-UA" dirty="0"/>
          </a:p>
        </p:txBody>
      </p:sp>
      <p:sp>
        <p:nvSpPr>
          <p:cNvPr id="9" name="Прямоугольник 8">
            <a:extLst>
              <a:ext uri="{FF2B5EF4-FFF2-40B4-BE49-F238E27FC236}">
                <a16:creationId xmlns:a16="http://schemas.microsoft.com/office/drawing/2014/main" id="{879CEF9F-1FF6-4000-B39B-3565889E6D0C}"/>
              </a:ext>
            </a:extLst>
          </p:cNvPr>
          <p:cNvSpPr/>
          <p:nvPr/>
        </p:nvSpPr>
        <p:spPr>
          <a:xfrm>
            <a:off x="0" y="386467"/>
            <a:ext cx="9144000" cy="6186309"/>
          </a:xfrm>
          <a:prstGeom prst="rect">
            <a:avLst/>
          </a:prstGeom>
          <a:solidFill>
            <a:schemeClr val="bg1">
              <a:lumMod val="85000"/>
            </a:schemeClr>
          </a:solidFill>
        </p:spPr>
        <p:txBody>
          <a:bodyPr wrap="square">
            <a:spAutoFit/>
          </a:bodyPr>
          <a:lstStyle/>
          <a:p>
            <a:pPr algn="ctr">
              <a:lnSpc>
                <a:spcPct val="90000"/>
              </a:lnSpc>
            </a:pPr>
            <a:endParaRPr lang="uk-UA"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algn="ctr">
              <a:lnSpc>
                <a:spcPct val="90000"/>
              </a:lnSpc>
            </a:pPr>
            <a:r>
              <a:rPr lang="uk-UA"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КОНЦЕПЦІЯ ЗАСНОВНИКІВ ТА </a:t>
            </a:r>
          </a:p>
          <a:p>
            <a:pPr algn="ctr">
              <a:lnSpc>
                <a:spcPct val="90000"/>
              </a:lnSpc>
            </a:pPr>
            <a:r>
              <a:rPr lang="uk-UA" b="1" dirty="0">
                <a:solidFill>
                  <a:srgbClr val="C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ОЧІЛЬНИКІВ НАУКОВОЇ ШКОЛИ</a:t>
            </a:r>
          </a:p>
          <a:p>
            <a:pPr algn="ctr">
              <a:lnSpc>
                <a:spcPct val="90000"/>
              </a:lnSpc>
            </a:pPr>
            <a:endParaRPr lang="uk-UA" sz="800" dirty="0"/>
          </a:p>
          <a:p>
            <a:pPr algn="just">
              <a:lnSpc>
                <a:spcPct val="90000"/>
              </a:lnSpc>
            </a:pPr>
            <a:r>
              <a:rPr lang="uk-UA" i="1" dirty="0">
                <a:solidFill>
                  <a:srgbClr val="002060"/>
                </a:solidFill>
                <a:latin typeface="Times New Roman" panose="02020603050405020304" pitchFamily="18" charset="0"/>
                <a:cs typeface="Times New Roman" panose="02020603050405020304" pitchFamily="18" charset="0"/>
              </a:rPr>
              <a:t>Засновниками та очільниками наукової школи були академіки </a:t>
            </a:r>
            <a:r>
              <a:rPr lang="uk-UA" i="1" dirty="0" err="1">
                <a:solidFill>
                  <a:srgbClr val="002060"/>
                </a:solidFill>
                <a:latin typeface="Times New Roman" panose="02020603050405020304" pitchFamily="18" charset="0"/>
                <a:cs typeface="Times New Roman" panose="02020603050405020304" pitchFamily="18" charset="0"/>
              </a:rPr>
              <a:t>Б.В.Гнєденко</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І.М.Коваленко</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В.С.Королюк</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А.В.Скороход</a:t>
            </a:r>
            <a:r>
              <a:rPr lang="uk-UA" i="1" dirty="0">
                <a:solidFill>
                  <a:srgbClr val="002060"/>
                </a:solidFill>
                <a:latin typeface="Times New Roman" panose="02020603050405020304" pitchFamily="18" charset="0"/>
                <a:cs typeface="Times New Roman" panose="02020603050405020304" pitchFamily="18" charset="0"/>
              </a:rPr>
              <a:t>, члени-кореспонденти </a:t>
            </a:r>
            <a:r>
              <a:rPr lang="uk-UA" i="1" dirty="0" err="1">
                <a:solidFill>
                  <a:srgbClr val="002060"/>
                </a:solidFill>
                <a:latin typeface="Times New Roman" panose="02020603050405020304" pitchFamily="18" charset="0"/>
                <a:cs typeface="Times New Roman" panose="02020603050405020304" pitchFamily="18" charset="0"/>
              </a:rPr>
              <a:t>Й.І.Гіхман</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М.Й.Ядренко</a:t>
            </a:r>
            <a:r>
              <a:rPr lang="uk-UA" i="1" dirty="0">
                <a:solidFill>
                  <a:srgbClr val="002060"/>
                </a:solidFill>
                <a:latin typeface="Times New Roman" panose="02020603050405020304" pitchFamily="18" charset="0"/>
                <a:cs typeface="Times New Roman" panose="02020603050405020304" pitchFamily="18" charset="0"/>
              </a:rPr>
              <a:t>. Метою засновників школи було створення потужного наукового колективу, який започаткував і розвивав передові напрями досліджень в теорії ймовірностей, математичній статистиці, теорії випадкових процесів та полів, теорії стохастичних диференціальних рівнянь. Зокрема було створено сучасну теорію </a:t>
            </a:r>
            <a:r>
              <a:rPr lang="uk-UA" i="1" dirty="0" err="1">
                <a:solidFill>
                  <a:srgbClr val="002060"/>
                </a:solidFill>
                <a:latin typeface="Times New Roman" panose="02020603050405020304" pitchFamily="18" charset="0"/>
                <a:cs typeface="Times New Roman" panose="02020603050405020304" pitchFamily="18" charset="0"/>
              </a:rPr>
              <a:t>марковських</a:t>
            </a:r>
            <a:r>
              <a:rPr lang="uk-UA" i="1" dirty="0">
                <a:solidFill>
                  <a:srgbClr val="002060"/>
                </a:solidFill>
                <a:latin typeface="Times New Roman" panose="02020603050405020304" pitchFamily="18" charset="0"/>
                <a:cs typeface="Times New Roman" panose="02020603050405020304" pitchFamily="18" charset="0"/>
              </a:rPr>
              <a:t> процесів, спектральну теорію випадкових полів, </a:t>
            </a:r>
            <a:r>
              <a:rPr lang="uk-UA" i="1" dirty="0" err="1">
                <a:solidFill>
                  <a:srgbClr val="002060"/>
                </a:solidFill>
                <a:latin typeface="Times New Roman" panose="02020603050405020304" pitchFamily="18" charset="0"/>
                <a:cs typeface="Times New Roman" panose="02020603050405020304" pitchFamily="18" charset="0"/>
              </a:rPr>
              <a:t>розвинено</a:t>
            </a:r>
            <a:r>
              <a:rPr lang="uk-UA" i="1" dirty="0">
                <a:solidFill>
                  <a:srgbClr val="002060"/>
                </a:solidFill>
                <a:latin typeface="Times New Roman" panose="02020603050405020304" pitchFamily="18" charset="0"/>
                <a:cs typeface="Times New Roman" panose="02020603050405020304" pitchFamily="18" charset="0"/>
              </a:rPr>
              <a:t> методи теорії масового обслуговування, теорії надійності, було створено абсолютно нові функціональні граничні теореми, простори та топологію Скорохода, </a:t>
            </a:r>
            <a:r>
              <a:rPr lang="uk-UA" i="1" dirty="0" err="1">
                <a:solidFill>
                  <a:srgbClr val="002060"/>
                </a:solidFill>
                <a:latin typeface="Times New Roman" panose="02020603050405020304" pitchFamily="18" charset="0"/>
                <a:cs typeface="Times New Roman" panose="02020603050405020304" pitchFamily="18" charset="0"/>
              </a:rPr>
              <a:t>розвинено</a:t>
            </a:r>
            <a:r>
              <a:rPr lang="uk-UA" i="1" dirty="0">
                <a:solidFill>
                  <a:srgbClr val="002060"/>
                </a:solidFill>
                <a:latin typeface="Times New Roman" panose="02020603050405020304" pitchFamily="18" charset="0"/>
                <a:cs typeface="Times New Roman" panose="02020603050405020304" pitchFamily="18" charset="0"/>
              </a:rPr>
              <a:t> ергодичну теорію випадкових процесів. Для реалізації концепції наукової школи проводилось активне залучення молодих дослідних та засновано науковий журнал «Теорія ймовірностей та математична статистика» (1970 р.), де публікувались статті провідних українських та зарубіжних вчених.  Вагомий внесок у розвиток наукової школи внесли професори КНУ: </a:t>
            </a:r>
            <a:r>
              <a:rPr lang="uk-UA" i="1" dirty="0" err="1">
                <a:solidFill>
                  <a:srgbClr val="002060"/>
                </a:solidFill>
                <a:latin typeface="Times New Roman" panose="02020603050405020304" pitchFamily="18" charset="0"/>
                <a:cs typeface="Times New Roman" panose="02020603050405020304" pitchFamily="18" charset="0"/>
              </a:rPr>
              <a:t>Ю.В.Козаченко</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А.Я.Дороговцев</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Г.Л.Кулініч</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Д.С.Сільвестров</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М.В.Карташов</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М.М.Леоненко</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Р.Є.Майборода</a:t>
            </a:r>
            <a:r>
              <a:rPr lang="uk-UA" i="1" dirty="0">
                <a:solidFill>
                  <a:srgbClr val="002060"/>
                </a:solidFill>
                <a:latin typeface="Times New Roman" panose="02020603050405020304" pitchFamily="18" charset="0"/>
                <a:cs typeface="Times New Roman" panose="02020603050405020304" pitchFamily="18" charset="0"/>
              </a:rPr>
              <a:t>, </a:t>
            </a:r>
            <a:r>
              <a:rPr lang="uk-UA" i="1" dirty="0" err="1">
                <a:solidFill>
                  <a:srgbClr val="002060"/>
                </a:solidFill>
                <a:latin typeface="Times New Roman" panose="02020603050405020304" pitchFamily="18" charset="0"/>
                <a:cs typeface="Times New Roman" panose="02020603050405020304" pitchFamily="18" charset="0"/>
              </a:rPr>
              <a:t>Ю.С.Мішура</a:t>
            </a:r>
            <a:r>
              <a:rPr lang="uk-UA" i="1" dirty="0">
                <a:solidFill>
                  <a:srgbClr val="002060"/>
                </a:solidFill>
                <a:latin typeface="Times New Roman" panose="02020603050405020304" pitchFamily="18" charset="0"/>
                <a:cs typeface="Times New Roman" panose="02020603050405020304" pitchFamily="18" charset="0"/>
              </a:rPr>
              <a:t>. Отримані наукові результати мають вагомий вплив на сучасну </a:t>
            </a:r>
            <a:r>
              <a:rPr lang="uk-UA" i="1" dirty="0" err="1">
                <a:solidFill>
                  <a:srgbClr val="002060"/>
                </a:solidFill>
                <a:latin typeface="Times New Roman" panose="02020603050405020304" pitchFamily="18" charset="0"/>
                <a:cs typeface="Times New Roman" panose="02020603050405020304" pitchFamily="18" charset="0"/>
              </a:rPr>
              <a:t>стохастику</a:t>
            </a:r>
            <a:r>
              <a:rPr lang="uk-UA" i="1" dirty="0">
                <a:solidFill>
                  <a:srgbClr val="002060"/>
                </a:solidFill>
                <a:latin typeface="Times New Roman" panose="02020603050405020304" pitchFamily="18" charset="0"/>
                <a:cs typeface="Times New Roman" panose="02020603050405020304" pitchFamily="18" charset="0"/>
              </a:rPr>
              <a:t> і використовуються спеціалістами в усьому світі. Концепція школи не є застиглою, вона відповідала і відповідає викликам часу. Наприклад, у відповідь на становлення ринкової економіки в незалежній Україні було створено нові спеціальності «Статистика», «</a:t>
            </a:r>
            <a:r>
              <a:rPr lang="uk-UA" i="1" dirty="0" err="1">
                <a:solidFill>
                  <a:srgbClr val="002060"/>
                </a:solidFill>
                <a:latin typeface="Times New Roman" panose="02020603050405020304" pitchFamily="18" charset="0"/>
                <a:cs typeface="Times New Roman" panose="02020603050405020304" pitchFamily="18" charset="0"/>
              </a:rPr>
              <a:t>Актуарна</a:t>
            </a:r>
            <a:r>
              <a:rPr lang="uk-UA" i="1" dirty="0">
                <a:solidFill>
                  <a:srgbClr val="002060"/>
                </a:solidFill>
                <a:latin typeface="Times New Roman" panose="02020603050405020304" pitchFamily="18" charset="0"/>
                <a:cs typeface="Times New Roman" panose="02020603050405020304" pitchFamily="18" charset="0"/>
              </a:rPr>
              <a:t> та фінансова математика». Наразі успішно розвиваються такі сучасні  напрями: машинне навчання, нейронні мережі, розпізнавання образів, статистичний аналів великих даних, дробове стохастичне числення і дробові процеси.</a:t>
            </a:r>
          </a:p>
        </p:txBody>
      </p:sp>
      <p:sp>
        <p:nvSpPr>
          <p:cNvPr id="2" name="Прямоугольник 1">
            <a:extLst>
              <a:ext uri="{FF2B5EF4-FFF2-40B4-BE49-F238E27FC236}">
                <a16:creationId xmlns:a16="http://schemas.microsoft.com/office/drawing/2014/main" id="{12BDC8B8-99F2-44C4-B765-C891EA284ED6}"/>
              </a:ext>
            </a:extLst>
          </p:cNvPr>
          <p:cNvSpPr/>
          <p:nvPr/>
        </p:nvSpPr>
        <p:spPr>
          <a:xfrm>
            <a:off x="184557" y="4201955"/>
            <a:ext cx="4387442" cy="307777"/>
          </a:xfrm>
          <a:prstGeom prst="rect">
            <a:avLst/>
          </a:prstGeom>
        </p:spPr>
        <p:txBody>
          <a:bodyPr wrap="square">
            <a:spAutoFit/>
          </a:bodyPr>
          <a:lstStyle/>
          <a:p>
            <a:pPr algn="just"/>
            <a:r>
              <a:rPr lang="uk-UA" sz="1400" dirty="0">
                <a:latin typeface="Arial" panose="020B0604020202020204" pitchFamily="34" charset="0"/>
                <a:cs typeface="Arial" panose="020B0604020202020204" pitchFamily="34" charset="0"/>
              </a:rPr>
              <a:t>     </a:t>
            </a:r>
          </a:p>
        </p:txBody>
      </p:sp>
      <p:sp>
        <p:nvSpPr>
          <p:cNvPr id="23" name="Прямоугольник 22">
            <a:extLst>
              <a:ext uri="{FF2B5EF4-FFF2-40B4-BE49-F238E27FC236}">
                <a16:creationId xmlns:a16="http://schemas.microsoft.com/office/drawing/2014/main" id="{72592F3D-0314-49BD-BB83-45766254E77C}"/>
              </a:ext>
            </a:extLst>
          </p:cNvPr>
          <p:cNvSpPr/>
          <p:nvPr/>
        </p:nvSpPr>
        <p:spPr>
          <a:xfrm>
            <a:off x="-1594568" y="5681720"/>
            <a:ext cx="1346250" cy="307777"/>
          </a:xfrm>
          <a:prstGeom prst="rect">
            <a:avLst/>
          </a:prstGeom>
        </p:spPr>
        <p:txBody>
          <a:bodyPr wrap="square">
            <a:spAutoFit/>
          </a:bodyPr>
          <a:lstStyle/>
          <a:p>
            <a:r>
              <a:rPr lang="ru-RU" sz="1400" dirty="0">
                <a:latin typeface="Arial" panose="020B0604020202020204" pitchFamily="34" charset="0"/>
                <a:cs typeface="Arial" panose="020B0604020202020204" pitchFamily="34" charset="0"/>
              </a:rPr>
              <a:t>. </a:t>
            </a:r>
            <a:endParaRPr lang="uk-UA" sz="1400" dirty="0">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D6E8731D-8097-4073-8D93-D6CBA69ED891}"/>
              </a:ext>
            </a:extLst>
          </p:cNvPr>
          <p:cNvPicPr>
            <a:picLocks noChangeAspect="1"/>
          </p:cNvPicPr>
          <p:nvPr/>
        </p:nvPicPr>
        <p:blipFill>
          <a:blip r:embed="rId2"/>
          <a:stretch>
            <a:fillRect/>
          </a:stretch>
        </p:blipFill>
        <p:spPr>
          <a:xfrm>
            <a:off x="805759" y="386467"/>
            <a:ext cx="926850" cy="910398"/>
          </a:xfrm>
          <a:prstGeom prst="rect">
            <a:avLst/>
          </a:prstGeom>
        </p:spPr>
      </p:pic>
    </p:spTree>
    <p:extLst>
      <p:ext uri="{BB962C8B-B14F-4D97-AF65-F5344CB8AC3E}">
        <p14:creationId xmlns:p14="http://schemas.microsoft.com/office/powerpoint/2010/main" val="3176351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D39AC1-4073-470D-B2F0-AFE55C9AD1B8}"/>
              </a:ext>
            </a:extLst>
          </p:cNvPr>
          <p:cNvSpPr>
            <a:spLocks noGrp="1"/>
          </p:cNvSpPr>
          <p:nvPr>
            <p:ph type="ctrTitle"/>
          </p:nvPr>
        </p:nvSpPr>
        <p:spPr/>
        <p:txBody>
          <a:bodyPr/>
          <a:lstStyle/>
          <a:p>
            <a:endParaRPr lang="uk-UA" dirty="0"/>
          </a:p>
        </p:txBody>
      </p:sp>
      <p:sp>
        <p:nvSpPr>
          <p:cNvPr id="3" name="Подзаголовок 2">
            <a:extLst>
              <a:ext uri="{FF2B5EF4-FFF2-40B4-BE49-F238E27FC236}">
                <a16:creationId xmlns:a16="http://schemas.microsoft.com/office/drawing/2014/main" id="{006644D4-657C-4B4A-B985-D83546B0665E}"/>
              </a:ext>
            </a:extLst>
          </p:cNvPr>
          <p:cNvSpPr>
            <a:spLocks noGrp="1"/>
          </p:cNvSpPr>
          <p:nvPr>
            <p:ph type="subTitle" idx="1"/>
          </p:nvPr>
        </p:nvSpPr>
        <p:spPr/>
        <p:txBody>
          <a:bodyPr/>
          <a:lstStyle/>
          <a:p>
            <a:endParaRPr lang="uk-UA"/>
          </a:p>
        </p:txBody>
      </p:sp>
      <p:sp>
        <p:nvSpPr>
          <p:cNvPr id="4" name="Номер слайда 3">
            <a:extLst>
              <a:ext uri="{FF2B5EF4-FFF2-40B4-BE49-F238E27FC236}">
                <a16:creationId xmlns:a16="http://schemas.microsoft.com/office/drawing/2014/main" id="{E1A11026-BC84-4CC8-962D-64ADB940337E}"/>
              </a:ext>
            </a:extLst>
          </p:cNvPr>
          <p:cNvSpPr>
            <a:spLocks noGrp="1"/>
          </p:cNvSpPr>
          <p:nvPr>
            <p:ph type="sldNum" sz="quarter" idx="12"/>
          </p:nvPr>
        </p:nvSpPr>
        <p:spPr/>
        <p:txBody>
          <a:bodyPr/>
          <a:lstStyle/>
          <a:p>
            <a:fld id="{23BC3504-0248-4A90-9C84-D816A820ED96}" type="slidenum">
              <a:rPr lang="uk-UA" smtClean="0"/>
              <a:pPr/>
              <a:t>5</a:t>
            </a:fld>
            <a:endParaRPr lang="uk-UA" dirty="0"/>
          </a:p>
        </p:txBody>
      </p:sp>
      <p:graphicFrame>
        <p:nvGraphicFramePr>
          <p:cNvPr id="8" name="Схема 7">
            <a:extLst>
              <a:ext uri="{FF2B5EF4-FFF2-40B4-BE49-F238E27FC236}">
                <a16:creationId xmlns:a16="http://schemas.microsoft.com/office/drawing/2014/main" id="{C6ED9DFD-AE3A-4555-8127-4049CB4CECD4}"/>
              </a:ext>
            </a:extLst>
          </p:cNvPr>
          <p:cNvGraphicFramePr/>
          <p:nvPr>
            <p:extLst>
              <p:ext uri="{D42A27DB-BD31-4B8C-83A1-F6EECF244321}">
                <p14:modId xmlns:p14="http://schemas.microsoft.com/office/powerpoint/2010/main" val="966090957"/>
              </p:ext>
            </p:extLst>
          </p:nvPr>
        </p:nvGraphicFramePr>
        <p:xfrm>
          <a:off x="0" y="483079"/>
          <a:ext cx="9144000" cy="609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9961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E0093-8AEF-40D2-A8F8-72FC64DB1BB1}"/>
              </a:ext>
            </a:extLst>
          </p:cNvPr>
          <p:cNvSpPr>
            <a:spLocks noGrp="1"/>
          </p:cNvSpPr>
          <p:nvPr>
            <p:ph type="title"/>
          </p:nvPr>
        </p:nvSpPr>
        <p:spPr>
          <a:xfrm>
            <a:off x="9053" y="1797165"/>
            <a:ext cx="9144000" cy="2002216"/>
          </a:xfrm>
          <a:solidFill>
            <a:schemeClr val="bg1">
              <a:lumMod val="95000"/>
            </a:schemeClr>
          </a:solidFill>
        </p:spPr>
        <p:txBody>
          <a:bodyPr>
            <a:normAutofit fontScale="90000"/>
          </a:bodyPr>
          <a:lstStyle/>
          <a:p>
            <a:br>
              <a:rPr lang="ru-RU" sz="1600" b="1" dirty="0">
                <a:solidFill>
                  <a:srgbClr val="002060"/>
                </a:solidFill>
                <a:latin typeface="Arial" panose="020B0604020202020204" pitchFamily="34" charset="0"/>
                <a:cs typeface="Arial" panose="020B0604020202020204" pitchFamily="34" charset="0"/>
              </a:rPr>
            </a:br>
            <a:br>
              <a:rPr lang="en-US" sz="1600" b="1" dirty="0">
                <a:solidFill>
                  <a:srgbClr val="002060"/>
                </a:solidFill>
                <a:latin typeface="Arial" panose="020B0604020202020204" pitchFamily="34" charset="0"/>
                <a:cs typeface="Arial" panose="020B0604020202020204" pitchFamily="34" charset="0"/>
              </a:rPr>
            </a:br>
            <a:r>
              <a:rPr lang="ru-RU" sz="1600" b="1" dirty="0">
                <a:solidFill>
                  <a:srgbClr val="C00000"/>
                </a:solidFill>
                <a:latin typeface="Arial" panose="020B0604020202020204" pitchFamily="34" charset="0"/>
                <a:cs typeface="Arial" panose="020B0604020202020204" pitchFamily="34" charset="0"/>
              </a:rPr>
              <a:t>ОСНОВНІ ПРІОРИТЕТНІ ТЕМАТИЧНІ НАПРЯМКИ ДЛЯ НАУКОВОЇ ШКОЛИ</a:t>
            </a:r>
            <a:r>
              <a:rPr lang="en-US" sz="2000" dirty="0">
                <a:solidFill>
                  <a:srgbClr val="C00000"/>
                </a:solidFill>
                <a:latin typeface="Arial" panose="020B0604020202020204" pitchFamily="34" charset="0"/>
                <a:cs typeface="Arial" panose="020B0604020202020204" pitchFamily="34" charset="0"/>
              </a:rPr>
              <a:t>:</a:t>
            </a:r>
            <a:r>
              <a:rPr lang="uk-UA" sz="2000" dirty="0">
                <a:solidFill>
                  <a:srgbClr val="C00000"/>
                </a:solidFill>
                <a:latin typeface="Arial" panose="020B0604020202020204" pitchFamily="34" charset="0"/>
                <a:cs typeface="Arial" panose="020B0604020202020204" pitchFamily="34" charset="0"/>
              </a:rPr>
              <a:t> </a:t>
            </a:r>
            <a:br>
              <a:rPr lang="uk-UA" sz="2000" dirty="0">
                <a:solidFill>
                  <a:srgbClr val="C00000"/>
                </a:solidFill>
                <a:latin typeface="Arial" panose="020B0604020202020204" pitchFamily="34" charset="0"/>
                <a:cs typeface="Arial" panose="020B0604020202020204" pitchFamily="34" charset="0"/>
              </a:rPr>
            </a:br>
            <a:r>
              <a:rPr lang="uk-UA" sz="1800" i="1" dirty="0">
                <a:latin typeface="+mn-lt"/>
              </a:rPr>
              <a:t>Створення нових сучасних математичних моделей та статистичних методів для  аналізу складних стохастичних динамічних систем в неоднорідних середовищах із застосуванням дробових випадкових процесів та полів, процесів типу </a:t>
            </a:r>
            <a:r>
              <a:rPr lang="uk-UA" sz="1800" i="1" dirty="0" err="1">
                <a:latin typeface="+mn-lt"/>
              </a:rPr>
              <a:t>Леві</a:t>
            </a:r>
            <a:r>
              <a:rPr lang="uk-UA" sz="1800" i="1" dirty="0">
                <a:latin typeface="+mn-lt"/>
              </a:rPr>
              <a:t>, неоднорідних процесів Маркова, процесів та полів, що моделюються стохастичними диференціальними рівняннями, процесів із випадковим часом, розвинення нових методів статистичного аналізу випадкових процесів та полів із сильною залежністю, методів статистичного оцінювання у спектральній області, статистичного аналізу просторових даних,  статистичного оцінювання у неоднорідних середовищах та за зміщеними вибірками. </a:t>
            </a:r>
            <a:br>
              <a:rPr lang="ru-RU" sz="1800" dirty="0">
                <a:latin typeface="+mn-lt"/>
              </a:rPr>
            </a:br>
            <a:br>
              <a:rPr lang="ru-RU" sz="1300" dirty="0">
                <a:latin typeface="Arial" panose="020B0604020202020204" pitchFamily="34" charset="0"/>
                <a:cs typeface="Arial" panose="020B0604020202020204" pitchFamily="34" charset="0"/>
              </a:rPr>
            </a:br>
            <a:br>
              <a:rPr lang="ru-RU" sz="1400" dirty="0">
                <a:latin typeface="Arial" panose="020B0604020202020204" pitchFamily="34" charset="0"/>
                <a:cs typeface="Arial" panose="020B0604020202020204" pitchFamily="34" charset="0"/>
              </a:rPr>
            </a:br>
            <a:endParaRPr lang="uk-UA" sz="14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13847B76-1E0C-4562-9CE0-35928D072E7A}"/>
              </a:ext>
            </a:extLst>
          </p:cNvPr>
          <p:cNvSpPr>
            <a:spLocks noGrp="1"/>
          </p:cNvSpPr>
          <p:nvPr>
            <p:ph idx="1"/>
          </p:nvPr>
        </p:nvSpPr>
        <p:spPr>
          <a:xfrm>
            <a:off x="0" y="3775715"/>
            <a:ext cx="9144000" cy="1455432"/>
          </a:xfrm>
          <a:solidFill>
            <a:schemeClr val="bg1">
              <a:lumMod val="95000"/>
            </a:schemeClr>
          </a:solidFill>
        </p:spPr>
        <p:txBody>
          <a:bodyPr>
            <a:normAutofit fontScale="92500"/>
          </a:bodyPr>
          <a:lstStyle/>
          <a:p>
            <a:pPr marL="0" indent="0" algn="just">
              <a:spcBef>
                <a:spcPts val="0"/>
              </a:spcBef>
              <a:buNone/>
            </a:pPr>
            <a:r>
              <a:rPr lang="uk-UA" sz="1400" b="1" dirty="0">
                <a:solidFill>
                  <a:srgbClr val="C00000"/>
                </a:solidFill>
                <a:latin typeface="Arial" panose="020B0604020202020204" pitchFamily="34" charset="0"/>
                <a:cs typeface="Arial" panose="020B0604020202020204" pitchFamily="34" charset="0"/>
              </a:rPr>
              <a:t>СТРАТЕГІЯ ПОПУЛЯРИЗАЦІЇ НАУКОВОЇ ШКОЛИ</a:t>
            </a:r>
            <a:r>
              <a:rPr lang="uk-UA" sz="1600" b="1" dirty="0">
                <a:solidFill>
                  <a:srgbClr val="C00000"/>
                </a:solidFill>
                <a:latin typeface="Arial" panose="020B0604020202020204" pitchFamily="34" charset="0"/>
                <a:cs typeface="Arial" panose="020B0604020202020204" pitchFamily="34" charset="0"/>
              </a:rPr>
              <a:t>: </a:t>
            </a:r>
            <a:r>
              <a:rPr lang="uk-UA" sz="1200" i="1" dirty="0">
                <a:solidFill>
                  <a:srgbClr val="002060"/>
                </a:solidFill>
                <a:latin typeface="Arial" panose="020B0604020202020204" pitchFamily="34" charset="0"/>
                <a:cs typeface="Arial" panose="020B0604020202020204" pitchFamily="34" charset="0"/>
              </a:rPr>
              <a:t>(публікаційна активність, підвищення індексу цитувань, співпраця з міжнародними партнерами _ вітчизняні та міжнародні </a:t>
            </a:r>
            <a:r>
              <a:rPr lang="uk-UA" sz="1200" i="1" dirty="0" err="1">
                <a:solidFill>
                  <a:srgbClr val="002060"/>
                </a:solidFill>
                <a:latin typeface="Arial" panose="020B0604020202020204" pitchFamily="34" charset="0"/>
                <a:cs typeface="Arial" panose="020B0604020202020204" pitchFamily="34" charset="0"/>
              </a:rPr>
              <a:t>проєкти</a:t>
            </a:r>
            <a:r>
              <a:rPr lang="uk-UA" sz="1200" i="1" dirty="0">
                <a:solidFill>
                  <a:srgbClr val="002060"/>
                </a:solidFill>
                <a:latin typeface="Arial" panose="020B0604020202020204" pitchFamily="34" charset="0"/>
                <a:cs typeface="Arial" panose="020B0604020202020204" pitchFamily="34" charset="0"/>
              </a:rPr>
              <a:t>, угоди, гранти, обмін досвідом, створення інтерне</a:t>
            </a:r>
            <a:r>
              <a:rPr lang="uk-UA" sz="1700" dirty="0"/>
              <a:t> </a:t>
            </a:r>
            <a:r>
              <a:rPr lang="uk-UA" sz="1200" i="1" dirty="0">
                <a:solidFill>
                  <a:srgbClr val="002060"/>
                </a:solidFill>
                <a:latin typeface="Arial" panose="020B0604020202020204" pitchFamily="34" charset="0"/>
                <a:cs typeface="Arial" panose="020B0604020202020204" pitchFamily="34" charset="0"/>
              </a:rPr>
              <a:t>т платформ)</a:t>
            </a:r>
          </a:p>
          <a:p>
            <a:pPr marL="0" indent="0" algn="just">
              <a:spcBef>
                <a:spcPts val="0"/>
              </a:spcBef>
              <a:buNone/>
            </a:pPr>
            <a:r>
              <a:rPr lang="uk-UA" sz="1600" i="1" dirty="0"/>
              <a:t>Продовжувати активне співробітництво з українськими та зарубіжними вченими та публікацію спільних статей, проводити співробітництво із спеціалістами у прикладних галузях. Публікувати результати досліджень</a:t>
            </a:r>
            <a:r>
              <a:rPr lang="uk-UA" sz="1700" i="1" dirty="0"/>
              <a:t> у провідних міжнародних журналах, що входять до </a:t>
            </a:r>
            <a:r>
              <a:rPr lang="uk-UA" sz="1700" i="1" dirty="0" err="1"/>
              <a:t>наукометричних</a:t>
            </a:r>
            <a:r>
              <a:rPr lang="uk-UA" sz="1700" i="1" dirty="0"/>
              <a:t> баз та мають </a:t>
            </a:r>
            <a:r>
              <a:rPr lang="uk-UA" sz="1700" i="1" dirty="0" err="1"/>
              <a:t>імпакт</a:t>
            </a:r>
            <a:r>
              <a:rPr lang="uk-UA" sz="1700" i="1" dirty="0"/>
              <a:t>-фактор. Брати активну участь у міжнародних конференціях і семінарах.</a:t>
            </a:r>
            <a:endParaRPr lang="uk-UA" sz="1700" i="1" dirty="0">
              <a:solidFill>
                <a:srgbClr val="002060"/>
              </a:solidFill>
              <a:latin typeface="Arial" panose="020B0604020202020204" pitchFamily="34" charset="0"/>
              <a:cs typeface="Arial" panose="020B0604020202020204" pitchFamily="34" charset="0"/>
            </a:endParaRPr>
          </a:p>
        </p:txBody>
      </p:sp>
      <p:sp>
        <p:nvSpPr>
          <p:cNvPr id="4" name="Номер слайда 3">
            <a:extLst>
              <a:ext uri="{FF2B5EF4-FFF2-40B4-BE49-F238E27FC236}">
                <a16:creationId xmlns:a16="http://schemas.microsoft.com/office/drawing/2014/main" id="{FDCB3312-416A-4606-B87A-30C6D2AF2F6D}"/>
              </a:ext>
            </a:extLst>
          </p:cNvPr>
          <p:cNvSpPr>
            <a:spLocks noGrp="1"/>
          </p:cNvSpPr>
          <p:nvPr>
            <p:ph type="sldNum" sz="quarter" idx="12"/>
          </p:nvPr>
        </p:nvSpPr>
        <p:spPr>
          <a:xfrm>
            <a:off x="6483117" y="6285252"/>
            <a:ext cx="2057400" cy="365125"/>
          </a:xfrm>
        </p:spPr>
        <p:txBody>
          <a:bodyPr/>
          <a:lstStyle/>
          <a:p>
            <a:fld id="{23BC3504-0248-4A90-9C84-D816A820ED96}" type="slidenum">
              <a:rPr lang="uk-UA" smtClean="0"/>
              <a:pPr/>
              <a:t>6</a:t>
            </a:fld>
            <a:endParaRPr lang="uk-UA" dirty="0"/>
          </a:p>
        </p:txBody>
      </p:sp>
      <p:sp>
        <p:nvSpPr>
          <p:cNvPr id="8" name="Прямоугольник 7">
            <a:extLst>
              <a:ext uri="{FF2B5EF4-FFF2-40B4-BE49-F238E27FC236}">
                <a16:creationId xmlns:a16="http://schemas.microsoft.com/office/drawing/2014/main" id="{849DA72A-715F-44C0-9AA5-EF39DA7E8350}"/>
              </a:ext>
            </a:extLst>
          </p:cNvPr>
          <p:cNvSpPr/>
          <p:nvPr/>
        </p:nvSpPr>
        <p:spPr>
          <a:xfrm>
            <a:off x="9053" y="439432"/>
            <a:ext cx="9134947" cy="1323439"/>
          </a:xfrm>
          <a:prstGeom prst="rect">
            <a:avLst/>
          </a:prstGeom>
          <a:solidFill>
            <a:schemeClr val="bg1">
              <a:lumMod val="85000"/>
            </a:schemeClr>
          </a:solidFill>
        </p:spPr>
        <p:txBody>
          <a:bodyPr wrap="square">
            <a:spAutoFit/>
          </a:bodyPr>
          <a:lstStyle/>
          <a:p>
            <a:pPr algn="ctr"/>
            <a:endParaRPr lang="ru-RU" b="1" dirty="0">
              <a:solidFill>
                <a:srgbClr val="C00000"/>
              </a:solidFill>
            </a:endParaRPr>
          </a:p>
          <a:p>
            <a:pPr algn="ctr"/>
            <a:endParaRPr lang="ru-RU" sz="2000" b="1" dirty="0">
              <a:solidFill>
                <a:srgbClr val="002060"/>
              </a:solidFill>
            </a:endParaRPr>
          </a:p>
          <a:p>
            <a:pPr algn="ctr"/>
            <a:r>
              <a:rPr lang="ru-RU" sz="2400" b="1" dirty="0">
                <a:solidFill>
                  <a:srgbClr val="002060"/>
                </a:solidFill>
              </a:rPr>
              <a:t>ПЕРСПЕКТИВИ РОЗВИТКУ НА НАСТУПНІ 5 РОКІВ: </a:t>
            </a:r>
            <a:br>
              <a:rPr lang="ru-RU" dirty="0">
                <a:solidFill>
                  <a:srgbClr val="002060"/>
                </a:solidFill>
              </a:rPr>
            </a:br>
            <a:endParaRPr lang="ru-RU" dirty="0">
              <a:solidFill>
                <a:srgbClr val="002060"/>
              </a:solidFill>
            </a:endParaRPr>
          </a:p>
        </p:txBody>
      </p:sp>
      <p:sp>
        <p:nvSpPr>
          <p:cNvPr id="9" name="Прямоугольник 8">
            <a:extLst>
              <a:ext uri="{FF2B5EF4-FFF2-40B4-BE49-F238E27FC236}">
                <a16:creationId xmlns:a16="http://schemas.microsoft.com/office/drawing/2014/main" id="{FF8ABCB4-9E51-4E03-99DC-B80317F2E451}"/>
              </a:ext>
            </a:extLst>
          </p:cNvPr>
          <p:cNvSpPr/>
          <p:nvPr/>
        </p:nvSpPr>
        <p:spPr>
          <a:xfrm>
            <a:off x="0" y="5111552"/>
            <a:ext cx="9144000" cy="1477328"/>
          </a:xfrm>
          <a:prstGeom prst="rect">
            <a:avLst/>
          </a:prstGeom>
          <a:solidFill>
            <a:schemeClr val="bg1">
              <a:lumMod val="95000"/>
            </a:schemeClr>
          </a:solidFill>
        </p:spPr>
        <p:txBody>
          <a:bodyPr wrap="square">
            <a:spAutoFit/>
          </a:bodyPr>
          <a:lstStyle/>
          <a:p>
            <a:pPr algn="just"/>
            <a:r>
              <a:rPr lang="uk-UA" sz="1400" b="1" dirty="0">
                <a:solidFill>
                  <a:srgbClr val="C00000"/>
                </a:solidFill>
                <a:latin typeface="Arial" panose="020B0604020202020204" pitchFamily="34" charset="0"/>
                <a:cs typeface="Arial" panose="020B0604020202020204" pitchFamily="34" charset="0"/>
              </a:rPr>
              <a:t>ЗАЛУЧЕННЯ МОЛОДИХ ВЧЕНИХ</a:t>
            </a:r>
            <a:r>
              <a:rPr lang="en-US" sz="1400" b="1" dirty="0">
                <a:solidFill>
                  <a:srgbClr val="C00000"/>
                </a:solidFill>
                <a:latin typeface="Arial" panose="020B0604020202020204" pitchFamily="34" charset="0"/>
                <a:cs typeface="Arial" panose="020B0604020202020204" pitchFamily="34" charset="0"/>
              </a:rPr>
              <a:t>:</a:t>
            </a:r>
            <a:r>
              <a:rPr lang="uk-UA" sz="1400" b="1" dirty="0">
                <a:solidFill>
                  <a:srgbClr val="C00000"/>
                </a:solidFill>
                <a:latin typeface="Arial" panose="020B0604020202020204" pitchFamily="34" charset="0"/>
                <a:cs typeface="Arial" panose="020B0604020202020204" pitchFamily="34" charset="0"/>
              </a:rPr>
              <a:t> </a:t>
            </a:r>
            <a:r>
              <a:rPr lang="en-US" sz="1200" i="1" dirty="0">
                <a:solidFill>
                  <a:srgbClr val="002060"/>
                </a:solidFill>
                <a:latin typeface="Arial" panose="020B0604020202020204" pitchFamily="34" charset="0"/>
                <a:cs typeface="Arial" panose="020B0604020202020204" pitchFamily="34" charset="0"/>
              </a:rPr>
              <a:t>(</a:t>
            </a:r>
            <a:r>
              <a:rPr lang="uk-UA" sz="1200" i="1" dirty="0">
                <a:solidFill>
                  <a:srgbClr val="002060"/>
                </a:solidFill>
                <a:latin typeface="Arial" panose="020B0604020202020204" pitchFamily="34" charset="0"/>
                <a:cs typeface="Arial" panose="020B0604020202020204" pitchFamily="34" charset="0"/>
              </a:rPr>
              <a:t>виконання  магістерських, кандидатських, докторських дисертацій, стажування, обмін досвідом, стипендіальні програми)</a:t>
            </a:r>
            <a:endParaRPr lang="en-US" sz="1200" i="1" dirty="0">
              <a:solidFill>
                <a:srgbClr val="002060"/>
              </a:solidFill>
              <a:latin typeface="Arial" panose="020B0604020202020204" pitchFamily="34" charset="0"/>
              <a:cs typeface="Arial" panose="020B0604020202020204" pitchFamily="34" charset="0"/>
            </a:endParaRPr>
          </a:p>
          <a:p>
            <a:pPr algn="just"/>
            <a:r>
              <a:rPr lang="uk-UA" sz="1600" i="1" dirty="0"/>
              <a:t>За тематикою досліджень планується підготовка та захист курсових і магістерських робіт, дисертацій доктора філософії, стажування в провідних університетах Польщі, Німеччини, Італії, Швеції та Фінляндії. Планується проведення щорічних конференцій та семінарів із залученням молодих вчених.</a:t>
            </a:r>
            <a:endParaRPr lang="uk-UA" sz="1600" i="1" dirty="0">
              <a:solidFill>
                <a:srgbClr val="00206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BEB708E7-1997-49D5-A08B-DC4785FE4260}"/>
              </a:ext>
            </a:extLst>
          </p:cNvPr>
          <p:cNvPicPr>
            <a:picLocks noChangeAspect="1"/>
          </p:cNvPicPr>
          <p:nvPr/>
        </p:nvPicPr>
        <p:blipFill>
          <a:blip r:embed="rId2"/>
          <a:stretch>
            <a:fillRect/>
          </a:stretch>
        </p:blipFill>
        <p:spPr>
          <a:xfrm>
            <a:off x="280659" y="632764"/>
            <a:ext cx="977774" cy="936774"/>
          </a:xfrm>
          <a:prstGeom prst="rect">
            <a:avLst/>
          </a:prstGeom>
        </p:spPr>
      </p:pic>
    </p:spTree>
    <p:extLst>
      <p:ext uri="{BB962C8B-B14F-4D97-AF65-F5344CB8AC3E}">
        <p14:creationId xmlns:p14="http://schemas.microsoft.com/office/powerpoint/2010/main" val="4030608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4" name="Google Shape;799;p113" descr="pasted-image.pdf"/>
          <p:cNvPicPr preferRelativeResize="0"/>
          <p:nvPr/>
        </p:nvPicPr>
        <p:blipFill rotWithShape="1">
          <a:blip r:embed="rId2" cstate="print">
            <a:alphaModFix/>
          </a:blip>
          <a:srcRect/>
          <a:stretch/>
        </p:blipFill>
        <p:spPr>
          <a:xfrm>
            <a:off x="468213" y="4509120"/>
            <a:ext cx="1583507" cy="1583507"/>
          </a:xfrm>
          <a:prstGeom prst="rect">
            <a:avLst/>
          </a:prstGeom>
          <a:noFill/>
          <a:ln>
            <a:noFill/>
          </a:ln>
        </p:spPr>
      </p:pic>
      <p:sp>
        <p:nvSpPr>
          <p:cNvPr id="5" name="Google Shape;801;p113"/>
          <p:cNvSpPr/>
          <p:nvPr/>
        </p:nvSpPr>
        <p:spPr>
          <a:xfrm>
            <a:off x="2167905" y="4941168"/>
            <a:ext cx="6408712" cy="984071"/>
          </a:xfrm>
          <a:prstGeom prst="rect">
            <a:avLst/>
          </a:prstGeom>
          <a:noFill/>
          <a:ln>
            <a:noFill/>
          </a:ln>
        </p:spPr>
        <p:txBody>
          <a:bodyPr spcFirstLastPara="1" wrap="square" lIns="50800" tIns="50800" rIns="50800" bIns="50800" anchor="ctr" anchorCtr="0">
            <a:noAutofit/>
          </a:bodyPr>
          <a:lstStyle/>
          <a:p>
            <a:pPr marL="0" marR="0" lvl="0" algn="ctr" rtl="0">
              <a:lnSpc>
                <a:spcPct val="100000"/>
              </a:lnSpc>
              <a:spcBef>
                <a:spcPts val="0"/>
              </a:spcBef>
              <a:spcAft>
                <a:spcPts val="0"/>
              </a:spcAft>
              <a:buClr>
                <a:srgbClr val="000000"/>
              </a:buClr>
              <a:buSzPts val="3200"/>
              <a:buFont typeface="Arial"/>
              <a:buNone/>
            </a:pPr>
            <a:r>
              <a:rPr lang="uk-UA" sz="1600" b="0" i="0" u="none" strike="noStrike" cap="none" dirty="0">
                <a:solidFill>
                  <a:schemeClr val="bg1"/>
                </a:solidFill>
                <a:latin typeface="Arial" panose="020B0604020202020204" pitchFamily="34" charset="0"/>
                <a:ea typeface="Helvetica Neue Light"/>
                <a:cs typeface="Arial" panose="020B0604020202020204" pitchFamily="34" charset="0"/>
                <a:sym typeface="Helvetica Neue Light"/>
              </a:rPr>
              <a:t>Київський національний університет імені Тараса Шевченка</a:t>
            </a:r>
            <a:r>
              <a:rPr lang="uk-UA" sz="1600" b="0" i="0" u="none" strike="noStrike" cap="none">
                <a:solidFill>
                  <a:schemeClr val="bg1"/>
                </a:solidFill>
                <a:latin typeface="Arial" panose="020B0604020202020204" pitchFamily="34" charset="0"/>
                <a:ea typeface="Helvetica Neue Light"/>
                <a:cs typeface="Arial" panose="020B0604020202020204" pitchFamily="34" charset="0"/>
                <a:sym typeface="Helvetica Neue Light"/>
              </a:rPr>
              <a:t>, 2025</a:t>
            </a:r>
            <a:endParaRPr sz="1600" b="0" i="0" u="none" strike="noStrike" cap="none" dirty="0">
              <a:solidFill>
                <a:schemeClr val="bg1"/>
              </a:solidFill>
              <a:latin typeface="Arial" panose="020B0604020202020204" pitchFamily="34" charset="0"/>
              <a:cs typeface="Arial" panose="020B0604020202020204" pitchFamily="34" charset="0"/>
              <a:sym typeface="Arial"/>
            </a:endParaRPr>
          </a:p>
        </p:txBody>
      </p:sp>
      <p:sp>
        <p:nvSpPr>
          <p:cNvPr id="3" name="Номер слайда 2"/>
          <p:cNvSpPr>
            <a:spLocks noGrp="1"/>
          </p:cNvSpPr>
          <p:nvPr>
            <p:ph type="sldNum" sz="quarter" idx="12"/>
          </p:nvPr>
        </p:nvSpPr>
        <p:spPr/>
        <p:txBody>
          <a:bodyPr/>
          <a:lstStyle/>
          <a:p>
            <a:fld id="{23BC3504-0248-4A90-9C84-D816A820ED96}" type="slidenum">
              <a:rPr lang="uk-UA" smtClean="0"/>
              <a:pPr/>
              <a:t>7</a:t>
            </a:fld>
            <a:endParaRPr lang="uk-UA" dirty="0"/>
          </a:p>
        </p:txBody>
      </p:sp>
    </p:spTree>
    <p:extLst>
      <p:ext uri="{BB962C8B-B14F-4D97-AF65-F5344CB8AC3E}">
        <p14:creationId xmlns:p14="http://schemas.microsoft.com/office/powerpoint/2010/main" val="361061973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5481</TotalTime>
  <Words>936</Words>
  <Application>Microsoft Office PowerPoint</Application>
  <PresentationFormat>Экран (4:3)</PresentationFormat>
  <Paragraphs>89</Paragraphs>
  <Slides>7</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Calibri</vt:lpstr>
      <vt:lpstr>Calibri Light</vt:lpstr>
      <vt:lpstr>Times New Roman</vt:lpstr>
      <vt:lpstr>Тема Office</vt:lpstr>
      <vt:lpstr>         </vt:lpstr>
      <vt:lpstr>         </vt:lpstr>
      <vt:lpstr>Презентация PowerPoint</vt:lpstr>
      <vt:lpstr>Презентация PowerPoint</vt:lpstr>
      <vt:lpstr>Презентация PowerPoint</vt:lpstr>
      <vt:lpstr>  ОСНОВНІ ПРІОРИТЕТНІ ТЕМАТИЧНІ НАПРЯМКИ ДЛЯ НАУКОВОЇ ШКОЛИ:  Створення нових сучасних математичних моделей та статистичних методів для  аналізу складних стохастичних динамічних систем в неоднорідних середовищах із застосуванням дробових випадкових процесів та полів, процесів типу Леві, неоднорідних процесів Маркова, процесів та полів, що моделюються стохастичними диференціальними рівняннями, процесів із випадковим часом, розвинення нових методів статистичного аналізу випадкових процесів та полів із сильною залежністю, методів статистичного оцінювання у спектральній області, статистичного аналізу просторових даних,  статистичного оцінювання у неоднорідних середовищах та за зміщеними вибірками.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Maobuff</dc:creator>
  <cp:lastModifiedBy>test123</cp:lastModifiedBy>
  <cp:revision>349</cp:revision>
  <dcterms:created xsi:type="dcterms:W3CDTF">2022-09-25T15:53:18Z</dcterms:created>
  <dcterms:modified xsi:type="dcterms:W3CDTF">2026-06-18T13:54:52Z</dcterms:modified>
</cp:coreProperties>
</file>