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71" r:id="rId2"/>
    <p:sldId id="258" r:id="rId3"/>
    <p:sldId id="259" r:id="rId4"/>
    <p:sldId id="263" r:id="rId5"/>
    <p:sldId id="262" r:id="rId6"/>
  </p:sldIdLst>
  <p:sldSz cx="9144000" cy="6858000" type="screen4x3"/>
  <p:notesSz cx="6858000" cy="9144000"/>
  <p:embeddedFontLst>
    <p:embeddedFont>
      <p:font typeface="Bahnschrift Condensed" panose="020B0502040204020203" pitchFamily="3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veat SemiBold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fTcXhCMONa6IkLk4dxbVYrsyy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74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81c2a4678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81c2a4678a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381c2a4678a_0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uk-UA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cs.knu.u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sldNum" idx="12"/>
          </p:nvPr>
        </p:nvSpPr>
        <p:spPr>
          <a:xfrm>
            <a:off x="7018123" y="650343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</a:t>
            </a:fld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br>
              <a:rPr lang="uk-UA" sz="28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uk-UA" sz="28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uk-UA" sz="28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uk-UA" sz="28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uk-UA" sz="28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uk-UA" sz="28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uk-UA" sz="28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uk-UA" sz="28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2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7564C6-C036-4633-BF9B-DDB777DC1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3485"/>
            <a:ext cx="9144000" cy="33832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6F5729-5F70-4AEF-9A1B-6250790D0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26739"/>
            <a:ext cx="9144000" cy="27814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BC0EA8-6407-4897-BF14-D2EC0B4E7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61" y="3995024"/>
            <a:ext cx="1011385" cy="10057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996E43-95C1-486F-83AB-C4DA0AD391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6525" y="3826739"/>
            <a:ext cx="118272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0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2</a:t>
            </a:fld>
            <a:endParaRPr/>
          </a:p>
        </p:txBody>
      </p:sp>
      <p:sp>
        <p:nvSpPr>
          <p:cNvPr id="107" name="Google Shape;107;p3"/>
          <p:cNvSpPr/>
          <p:nvPr/>
        </p:nvSpPr>
        <p:spPr>
          <a:xfrm>
            <a:off x="8053" y="1733219"/>
            <a:ext cx="5758804" cy="49166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НАПРЯМИ НАУКОВИХ ДОСЛІДЖЕНЬ: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uk-UA" sz="1350" b="1" i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Культурологія </a:t>
            </a:r>
            <a:r>
              <a:rPr lang="uk-UA" sz="1350" b="1" i="1" dirty="0">
                <a:solidFill>
                  <a:srgbClr val="002060"/>
                </a:solidFill>
              </a:rPr>
              <a:t>-</a:t>
            </a:r>
            <a:r>
              <a:rPr lang="ru-RU" sz="1350" b="1" i="1" dirty="0">
                <a:solidFill>
                  <a:srgbClr val="002060"/>
                </a:solidFill>
              </a:rPr>
              <a:t> культурна </a:t>
            </a:r>
            <a:r>
              <a:rPr lang="ru-RU" sz="1350" b="1" i="1" dirty="0" err="1">
                <a:solidFill>
                  <a:srgbClr val="002060"/>
                </a:solidFill>
              </a:rPr>
              <a:t>спадщина</a:t>
            </a:r>
            <a:r>
              <a:rPr lang="ru-RU" sz="1350" b="1" i="1" dirty="0">
                <a:solidFill>
                  <a:srgbClr val="002060"/>
                </a:solidFill>
              </a:rPr>
              <a:t>, </a:t>
            </a:r>
            <a:r>
              <a:rPr lang="ru-RU" sz="1350" b="1" i="1" dirty="0" err="1">
                <a:solidFill>
                  <a:srgbClr val="002060"/>
                </a:solidFill>
              </a:rPr>
              <a:t>культурні</a:t>
            </a:r>
            <a:r>
              <a:rPr lang="ru-RU" sz="1350" b="1" i="1" dirty="0">
                <a:solidFill>
                  <a:srgbClr val="002060"/>
                </a:solidFill>
              </a:rPr>
              <a:t> </a:t>
            </a:r>
            <a:r>
              <a:rPr lang="ru-RU" sz="1350" b="1" i="1" dirty="0" err="1">
                <a:solidFill>
                  <a:srgbClr val="002060"/>
                </a:solidFill>
              </a:rPr>
              <a:t>традиції</a:t>
            </a:r>
            <a:r>
              <a:rPr lang="ru-RU" sz="1350" b="1" i="1" dirty="0">
                <a:solidFill>
                  <a:srgbClr val="002060"/>
                </a:solidFill>
              </a:rPr>
              <a:t>, </a:t>
            </a:r>
          </a:p>
          <a:p>
            <a:pPr lvl="0"/>
            <a:r>
              <a:rPr lang="ru-RU" sz="1350" b="1" i="1" dirty="0" err="1">
                <a:solidFill>
                  <a:srgbClr val="002060"/>
                </a:solidFill>
              </a:rPr>
              <a:t>соціокультурний</a:t>
            </a:r>
            <a:r>
              <a:rPr lang="ru-RU" sz="1350" b="1" i="1" dirty="0">
                <a:solidFill>
                  <a:srgbClr val="002060"/>
                </a:solidFill>
              </a:rPr>
              <a:t> </a:t>
            </a:r>
            <a:r>
              <a:rPr lang="ru-RU" sz="1350" b="1" i="1" dirty="0" err="1">
                <a:solidFill>
                  <a:srgbClr val="002060"/>
                </a:solidFill>
              </a:rPr>
              <a:t>розвиток</a:t>
            </a:r>
            <a:r>
              <a:rPr lang="ru-RU" sz="1350" b="1" i="1" dirty="0">
                <a:solidFill>
                  <a:srgbClr val="002060"/>
                </a:solidFill>
              </a:rPr>
              <a:t>, </a:t>
            </a:r>
            <a:r>
              <a:rPr lang="ru-RU" sz="1350" b="1" i="1" dirty="0" err="1">
                <a:solidFill>
                  <a:srgbClr val="002060"/>
                </a:solidFill>
              </a:rPr>
              <a:t>культурні</a:t>
            </a:r>
            <a:r>
              <a:rPr lang="ru-RU" sz="1350" b="1" i="1" dirty="0">
                <a:solidFill>
                  <a:srgbClr val="002060"/>
                </a:solidFill>
              </a:rPr>
              <a:t> </a:t>
            </a:r>
            <a:r>
              <a:rPr lang="ru-RU" sz="1350" b="1" i="1" dirty="0" err="1">
                <a:solidFill>
                  <a:srgbClr val="002060"/>
                </a:solidFill>
              </a:rPr>
              <a:t>цінності</a:t>
            </a:r>
            <a:r>
              <a:rPr lang="ru-RU" sz="1350" b="1" i="1" dirty="0">
                <a:solidFill>
                  <a:srgbClr val="002060"/>
                </a:solidFill>
              </a:rPr>
              <a:t>, </a:t>
            </a:r>
            <a:r>
              <a:rPr lang="ru-RU" sz="1350" b="1" i="1" dirty="0" err="1">
                <a:solidFill>
                  <a:srgbClr val="002060"/>
                </a:solidFill>
              </a:rPr>
              <a:t>міжкультурний</a:t>
            </a:r>
            <a:r>
              <a:rPr lang="ru-RU" sz="1350" b="1" i="1" dirty="0">
                <a:solidFill>
                  <a:srgbClr val="002060"/>
                </a:solidFill>
              </a:rPr>
              <a:t> </a:t>
            </a:r>
            <a:r>
              <a:rPr lang="ru-RU" sz="1350" b="1" i="1" dirty="0" err="1">
                <a:solidFill>
                  <a:srgbClr val="002060"/>
                </a:solidFill>
              </a:rPr>
              <a:t>діалог</a:t>
            </a:r>
            <a:r>
              <a:rPr lang="uk-UA" sz="1350" b="1" i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uk-UA" sz="1350" b="1" i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Естетика</a:t>
            </a:r>
            <a:r>
              <a:rPr lang="uk-UA" sz="1350" b="1" i="1" dirty="0">
                <a:solidFill>
                  <a:srgbClr val="002060"/>
                </a:solidFill>
              </a:rPr>
              <a:t> - художнє сприйняття, естетичні цінності,</a:t>
            </a:r>
          </a:p>
          <a:p>
            <a:pPr lvl="0" algn="just"/>
            <a:r>
              <a:rPr lang="uk-UA" sz="1350" b="1" i="1" dirty="0">
                <a:solidFill>
                  <a:srgbClr val="002060"/>
                </a:solidFill>
              </a:rPr>
              <a:t>мистецька виразність, естетичний досвід, художня гармонія</a:t>
            </a:r>
            <a:endParaRPr lang="uk-UA" sz="1350" b="1" i="1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just">
              <a:buFont typeface="Wingdings" panose="05000000000000000000" pitchFamily="2" charset="2"/>
              <a:buChar char="v"/>
            </a:pPr>
            <a:r>
              <a:rPr lang="uk-UA" sz="1350" b="1" i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Мистецтво у контексті культури - </a:t>
            </a:r>
            <a:r>
              <a:rPr lang="ru-RU" sz="1350" b="1" i="1" dirty="0">
                <a:solidFill>
                  <a:srgbClr val="002060"/>
                </a:solidFill>
              </a:rPr>
              <a:t>культурна </a:t>
            </a:r>
            <a:r>
              <a:rPr lang="ru-RU" sz="1350" b="1" i="1" dirty="0" err="1">
                <a:solidFill>
                  <a:srgbClr val="002060"/>
                </a:solidFill>
              </a:rPr>
              <a:t>ідентичність</a:t>
            </a:r>
            <a:r>
              <a:rPr lang="ru-RU" sz="1350" b="1" i="1" dirty="0">
                <a:solidFill>
                  <a:srgbClr val="002060"/>
                </a:solidFill>
              </a:rPr>
              <a:t>, </a:t>
            </a:r>
          </a:p>
          <a:p>
            <a:pPr lvl="0" algn="just"/>
            <a:r>
              <a:rPr lang="ru-RU" sz="1350" b="1" i="1" dirty="0" err="1">
                <a:solidFill>
                  <a:srgbClr val="002060"/>
                </a:solidFill>
              </a:rPr>
              <a:t>мистецькі</a:t>
            </a:r>
            <a:r>
              <a:rPr lang="ru-RU" sz="1350" b="1" i="1" dirty="0">
                <a:solidFill>
                  <a:srgbClr val="002060"/>
                </a:solidFill>
              </a:rPr>
              <a:t> практики, </a:t>
            </a:r>
            <a:r>
              <a:rPr lang="ru-RU" sz="1350" b="1" i="1" dirty="0" err="1">
                <a:solidFill>
                  <a:srgbClr val="002060"/>
                </a:solidFill>
              </a:rPr>
              <a:t>культурний</a:t>
            </a:r>
            <a:r>
              <a:rPr lang="ru-RU" sz="1350" b="1" i="1" dirty="0">
                <a:solidFill>
                  <a:srgbClr val="002060"/>
                </a:solidFill>
              </a:rPr>
              <a:t> </a:t>
            </a:r>
            <a:r>
              <a:rPr lang="ru-RU" sz="1350" b="1" i="1" dirty="0" err="1">
                <a:solidFill>
                  <a:srgbClr val="002060"/>
                </a:solidFill>
              </a:rPr>
              <a:t>простір</a:t>
            </a:r>
            <a:r>
              <a:rPr lang="ru-RU" sz="1350" b="1" i="1" dirty="0">
                <a:solidFill>
                  <a:srgbClr val="002060"/>
                </a:solidFill>
              </a:rPr>
              <a:t>, </a:t>
            </a:r>
            <a:r>
              <a:rPr lang="ru-RU" sz="1350" b="1" i="1" dirty="0" err="1">
                <a:solidFill>
                  <a:srgbClr val="002060"/>
                </a:solidFill>
              </a:rPr>
              <a:t>художня</a:t>
            </a:r>
            <a:r>
              <a:rPr lang="ru-RU" sz="1350" b="1" i="1" dirty="0">
                <a:solidFill>
                  <a:srgbClr val="002060"/>
                </a:solidFill>
              </a:rPr>
              <a:t> культура, </a:t>
            </a:r>
          </a:p>
          <a:p>
            <a:pPr lvl="0" algn="just"/>
            <a:r>
              <a:rPr lang="ru-RU" sz="1350" b="1" i="1" dirty="0" err="1">
                <a:solidFill>
                  <a:srgbClr val="002060"/>
                </a:solidFill>
              </a:rPr>
              <a:t>мистецька</a:t>
            </a:r>
            <a:r>
              <a:rPr lang="ru-RU" sz="1350" b="1" i="1" dirty="0">
                <a:solidFill>
                  <a:srgbClr val="002060"/>
                </a:solidFill>
              </a:rPr>
              <a:t> </a:t>
            </a:r>
            <a:r>
              <a:rPr lang="ru-RU" sz="1350" b="1" i="1" dirty="0" err="1">
                <a:solidFill>
                  <a:srgbClr val="002060"/>
                </a:solidFill>
              </a:rPr>
              <a:t>спадщина</a:t>
            </a:r>
            <a:r>
              <a:rPr lang="ru-RU" sz="1350" b="1" i="1" dirty="0">
                <a:solidFill>
                  <a:srgbClr val="002060"/>
                </a:solidFill>
              </a:rPr>
              <a:t>, </a:t>
            </a:r>
            <a:r>
              <a:rPr lang="ru-RU" sz="1350" b="1" i="1" dirty="0" err="1">
                <a:solidFill>
                  <a:srgbClr val="002060"/>
                </a:solidFill>
              </a:rPr>
              <a:t>культурний</a:t>
            </a:r>
            <a:r>
              <a:rPr lang="ru-RU" sz="1350" b="1" i="1" dirty="0">
                <a:solidFill>
                  <a:srgbClr val="002060"/>
                </a:solidFill>
              </a:rPr>
              <a:t> </a:t>
            </a:r>
            <a:r>
              <a:rPr lang="ru-RU" sz="1350" b="1" i="1" dirty="0" err="1">
                <a:solidFill>
                  <a:srgbClr val="002060"/>
                </a:solidFill>
              </a:rPr>
              <a:t>розвиток</a:t>
            </a:r>
            <a:endParaRPr sz="1350" i="1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/>
            <a:r>
              <a:rPr lang="uk-UA" sz="18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</a:t>
            </a:r>
          </a:p>
          <a:p>
            <a:pPr lvl="0" algn="just"/>
            <a:endParaRPr lang="uk-UA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uk-UA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uk-UA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uk-UA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just"/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just"/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just"/>
            <a:endParaRPr lang="uk-UA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8940"/>
            <a:ext cx="9144000" cy="1334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0642" y="868149"/>
            <a:ext cx="5169856" cy="54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36896" y="1210049"/>
            <a:ext cx="3145467" cy="59974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97741" y="4715799"/>
            <a:ext cx="3005588" cy="37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/>
          <p:nvPr/>
        </p:nvSpPr>
        <p:spPr>
          <a:xfrm>
            <a:off x="3216443" y="4883928"/>
            <a:ext cx="300675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94329" y="883112"/>
            <a:ext cx="794845" cy="7969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E64750-FC5F-4A41-921B-9A3706B4D0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131" y="514333"/>
            <a:ext cx="860469" cy="79692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968430E-E3CC-466A-86FD-AC9114CB5E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4524" y="681555"/>
            <a:ext cx="860469" cy="84294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1745321-C7D0-4FD0-8817-E6F272966D74}"/>
              </a:ext>
            </a:extLst>
          </p:cNvPr>
          <p:cNvSpPr/>
          <p:nvPr/>
        </p:nvSpPr>
        <p:spPr>
          <a:xfrm>
            <a:off x="5763784" y="1763797"/>
            <a:ext cx="3386686" cy="48753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uk-UA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КЕРІВНИК НАУКОВОЇ ШКОЛИ</a:t>
            </a:r>
            <a:endPara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uk-UA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                                            ПАНЧЕНКО Валентина Іванівна</a:t>
            </a:r>
            <a:endParaRPr lang="uk-UA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доктор філософських наук, професор, професор кафедри етики, естетики та культурології</a:t>
            </a:r>
            <a:endParaRPr lang="uk-UA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6E67471-665A-4DDE-B904-60243D1BF9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6056" y="4917738"/>
            <a:ext cx="1865538" cy="149364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CF3CB2-3806-4B8B-BA84-63D83F30F2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70593" y="5290324"/>
            <a:ext cx="1042506" cy="110956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32AAC4-AD6A-40D0-8205-850B1C9D6B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09346" y="1856316"/>
            <a:ext cx="2780017" cy="16704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6B34FA-B803-437F-84B4-CB707A8634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26539" y="4086055"/>
            <a:ext cx="2359356" cy="129246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6875120-3D8A-45B1-8389-4EEC569386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64593" y="5294682"/>
            <a:ext cx="2365453" cy="124978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FE6E30D-1274-4DB3-BE1C-BEB1172611F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2350" y="4135167"/>
            <a:ext cx="2243522" cy="127417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29A8D94-A849-4772-8E85-2FCC4F488A71}"/>
              </a:ext>
            </a:extLst>
          </p:cNvPr>
          <p:cNvSpPr/>
          <p:nvPr/>
        </p:nvSpPr>
        <p:spPr>
          <a:xfrm>
            <a:off x="7899022" y="5269593"/>
            <a:ext cx="1083076" cy="1107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1FCF682-F920-4A78-ABC0-1189FDEA3A8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23111" y="5565705"/>
            <a:ext cx="707197" cy="67671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7F74DA2-B78C-4829-AA94-94F87CE7380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30001" y="3291828"/>
            <a:ext cx="883997" cy="27434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19E9F3D-B941-42DD-B06E-4ABD70B5A8D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98561" y="5310503"/>
            <a:ext cx="883997" cy="2743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/>
          </a:p>
        </p:txBody>
      </p:sp>
      <p:sp>
        <p:nvSpPr>
          <p:cNvPr id="127" name="Google Shape;127;p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28" name="Google Shape;128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3</a:t>
            </a:fld>
            <a:endParaRPr/>
          </a:p>
        </p:txBody>
      </p:sp>
      <p:grpSp>
        <p:nvGrpSpPr>
          <p:cNvPr id="129" name="Google Shape;129;p4"/>
          <p:cNvGrpSpPr/>
          <p:nvPr/>
        </p:nvGrpSpPr>
        <p:grpSpPr>
          <a:xfrm>
            <a:off x="-61525" y="379567"/>
            <a:ext cx="9144000" cy="6098876"/>
            <a:chOff x="0" y="0"/>
            <a:chExt cx="9144000" cy="6098876"/>
          </a:xfrm>
        </p:grpSpPr>
        <p:sp>
          <p:nvSpPr>
            <p:cNvPr id="130" name="Google Shape;130;p4"/>
            <p:cNvSpPr/>
            <p:nvPr/>
          </p:nvSpPr>
          <p:spPr>
            <a:xfrm>
              <a:off x="0" y="0"/>
              <a:ext cx="9144000" cy="6098876"/>
            </a:xfrm>
            <a:prstGeom prst="roundRect">
              <a:avLst>
                <a:gd name="adj" fmla="val 8500"/>
              </a:avLst>
            </a:prstGeom>
            <a:solidFill>
              <a:srgbClr val="D8D8D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4"/>
            <p:cNvSpPr txBox="1"/>
            <p:nvPr/>
          </p:nvSpPr>
          <p:spPr>
            <a:xfrm>
              <a:off x="151835" y="151835"/>
              <a:ext cx="8840330" cy="5795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47334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900"/>
                <a:buFont typeface="Calibri"/>
                <a:buNone/>
              </a:pPr>
              <a:r>
                <a:rPr lang="uk-UA" sz="19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«УКРАЇНСЬКІ КУЛЬТУРОЛОГІЧНІ СТУДІЇ» </a:t>
              </a:r>
              <a:endParaRPr sz="19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400"/>
                <a:buFont typeface="Calibri"/>
                <a:buNone/>
              </a:pPr>
              <a:r>
                <a:rPr lang="uk-UA" sz="1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                   НАУКОВИЙ НАПРЯМ: </a:t>
              </a:r>
              <a:r>
                <a:rPr lang="uk-UA" sz="1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ГУМАНІТАРНО-МИСТЕЦЬКИЙ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400"/>
                <a:buFont typeface="Calibri"/>
                <a:buNone/>
              </a:pPr>
              <a:r>
                <a:rPr lang="uk-UA" sz="1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                    КЕРІВНИКИ НАУКОВОЇ ШКОЛИ: </a:t>
              </a:r>
              <a:r>
                <a:rPr lang="uk-UA" sz="1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ПАНЧЕНКО В.І., </a:t>
              </a:r>
              <a:r>
                <a:rPr lang="uk-UA" sz="1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доктор філософських наук, професор</a:t>
              </a:r>
              <a:endParaRPr sz="1400" b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163730" y="1482973"/>
              <a:ext cx="1686258" cy="696248"/>
            </a:xfrm>
            <a:prstGeom prst="roundRect">
              <a:avLst>
                <a:gd name="adj" fmla="val 10500"/>
              </a:avLst>
            </a:prstGeom>
            <a:solidFill>
              <a:srgbClr val="BFBFBF"/>
            </a:solidFill>
            <a:ln w="127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 txBox="1"/>
            <p:nvPr/>
          </p:nvSpPr>
          <p:spPr>
            <a:xfrm>
              <a:off x="185142" y="1504385"/>
              <a:ext cx="1643434" cy="653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КВАЛІФІКАЦІЙНИЙ СКЛАД</a:t>
              </a:r>
              <a:endPara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119221" y="2318063"/>
              <a:ext cx="1709575" cy="696248"/>
            </a:xfrm>
            <a:prstGeom prst="roundRect">
              <a:avLst>
                <a:gd name="adj" fmla="val 10500"/>
              </a:avLst>
            </a:prstGeom>
            <a:solidFill>
              <a:srgbClr val="D8D8D8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4"/>
            <p:cNvSpPr txBox="1"/>
            <p:nvPr/>
          </p:nvSpPr>
          <p:spPr>
            <a:xfrm>
              <a:off x="140633" y="2339475"/>
              <a:ext cx="1666751" cy="653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200"/>
                <a:buFont typeface="Calibri"/>
                <a:buNone/>
              </a:pPr>
              <a:r>
                <a:rPr lang="uk-UA" sz="12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ДОКТОРІВ НАУК </a:t>
              </a:r>
              <a:r>
                <a:rPr lang="uk-UA" sz="1200" b="1" i="0" u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- </a:t>
              </a:r>
              <a:r>
                <a:rPr lang="uk-UA" sz="1200" b="1" i="0" u="none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146653" y="3048398"/>
              <a:ext cx="1657811" cy="696248"/>
            </a:xfrm>
            <a:prstGeom prst="roundRect">
              <a:avLst>
                <a:gd name="adj" fmla="val 10500"/>
              </a:avLst>
            </a:prstGeom>
            <a:solidFill>
              <a:srgbClr val="D8D8D8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4"/>
            <p:cNvSpPr txBox="1"/>
            <p:nvPr/>
          </p:nvSpPr>
          <p:spPr>
            <a:xfrm>
              <a:off x="168065" y="3069810"/>
              <a:ext cx="1614987" cy="653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200"/>
                <a:buFont typeface="Calibri"/>
                <a:buNone/>
              </a:pPr>
              <a:r>
                <a:rPr lang="uk-UA" sz="12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КАНДИДАТІВ НАУК</a:t>
              </a:r>
              <a:r>
                <a:rPr lang="uk-UA" sz="12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uk-UA" sz="12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lang="uk-UA" sz="12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sz="13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138026" y="3766006"/>
              <a:ext cx="1657839" cy="791711"/>
            </a:xfrm>
            <a:prstGeom prst="roundRect">
              <a:avLst>
                <a:gd name="adj" fmla="val 10500"/>
              </a:avLst>
            </a:prstGeom>
            <a:solidFill>
              <a:srgbClr val="D8D8D8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4"/>
            <p:cNvSpPr txBox="1"/>
            <p:nvPr/>
          </p:nvSpPr>
          <p:spPr>
            <a:xfrm>
              <a:off x="162374" y="3790354"/>
              <a:ext cx="1609143" cy="7430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200"/>
                <a:buFont typeface="Calibri"/>
                <a:buNone/>
              </a:pPr>
              <a:r>
                <a:rPr lang="uk-UA" sz="12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ДОКТОРІВ ФІЛОСОФІЇ/ АСПІРАНТІВ</a:t>
              </a:r>
              <a:endParaRPr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2/7</a:t>
              </a:r>
              <a:endPara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172528" y="5177022"/>
              <a:ext cx="1605293" cy="696248"/>
            </a:xfrm>
            <a:prstGeom prst="roundRect">
              <a:avLst>
                <a:gd name="adj" fmla="val 10500"/>
              </a:avLst>
            </a:prstGeom>
            <a:solidFill>
              <a:srgbClr val="D8D8D8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 txBox="1"/>
            <p:nvPr/>
          </p:nvSpPr>
          <p:spPr>
            <a:xfrm>
              <a:off x="193940" y="5198434"/>
              <a:ext cx="1562469" cy="653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300"/>
                <a:buFont typeface="Calibri"/>
                <a:buNone/>
              </a:pPr>
              <a:r>
                <a:rPr lang="uk-UA" sz="13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ЗАЛУЧЕННЯ МАГІСТРІВ </a:t>
              </a:r>
              <a:r>
                <a:rPr lang="uk-UA" sz="1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- </a:t>
              </a:r>
              <a:r>
                <a:rPr lang="uk-UA" sz="14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uk-UA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3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163901" y="4581529"/>
              <a:ext cx="1610697" cy="578617"/>
            </a:xfrm>
            <a:prstGeom prst="roundRect">
              <a:avLst>
                <a:gd name="adj" fmla="val 10500"/>
              </a:avLst>
            </a:prstGeom>
            <a:solidFill>
              <a:srgbClr val="A5A5A5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 txBox="1"/>
            <p:nvPr/>
          </p:nvSpPr>
          <p:spPr>
            <a:xfrm>
              <a:off x="181695" y="4599323"/>
              <a:ext cx="1575109" cy="5430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УСЬОГО</a:t>
              </a: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1955366" y="1453801"/>
              <a:ext cx="7086600" cy="4645074"/>
            </a:xfrm>
            <a:prstGeom prst="roundRect">
              <a:avLst>
                <a:gd name="adj" fmla="val 10500"/>
              </a:avLst>
            </a:prstGeom>
            <a:solidFill>
              <a:srgbClr val="A5A5A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 txBox="1"/>
            <p:nvPr/>
          </p:nvSpPr>
          <p:spPr>
            <a:xfrm>
              <a:off x="2098218" y="1596653"/>
              <a:ext cx="6800896" cy="4359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271095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C00000"/>
                </a:buClr>
                <a:buSzPts val="1800"/>
                <a:buFont typeface="Calibri"/>
                <a:buNone/>
              </a:pPr>
              <a:r>
                <a:rPr lang="uk-UA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НАЙБІЛЬШ ВАГОМІ РЕЗУЛЬТАТИ НАУКОВЦІВ ШКОЛИ </a:t>
              </a:r>
              <a:endPara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2195928" y="2630287"/>
              <a:ext cx="2169038" cy="639358"/>
            </a:xfrm>
            <a:prstGeom prst="roundRect">
              <a:avLst>
                <a:gd name="adj" fmla="val 10500"/>
              </a:avLst>
            </a:prstGeom>
            <a:solidFill>
              <a:srgbClr val="D8D8D8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 txBox="1"/>
            <p:nvPr/>
          </p:nvSpPr>
          <p:spPr>
            <a:xfrm>
              <a:off x="2215590" y="2649949"/>
              <a:ext cx="2129714" cy="6000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ПРОЄКТИ/ГРАНТИ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002060"/>
                </a:buClr>
                <a:buSzPts val="1300"/>
                <a:buFont typeface="Calibri"/>
                <a:buNone/>
              </a:pPr>
              <a:r>
                <a:rPr lang="uk-UA" sz="13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2/2</a:t>
              </a: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2114659" y="3473143"/>
              <a:ext cx="2224427" cy="996362"/>
            </a:xfrm>
            <a:prstGeom prst="roundRect">
              <a:avLst>
                <a:gd name="adj" fmla="val 10500"/>
              </a:avLst>
            </a:prstGeom>
            <a:solidFill>
              <a:srgbClr val="D8D8D8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 txBox="1"/>
            <p:nvPr/>
          </p:nvSpPr>
          <p:spPr>
            <a:xfrm>
              <a:off x="2145301" y="3503785"/>
              <a:ext cx="2163143" cy="9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ПІДГОТОВКА ЗДОБУВАЧІВ ВИЩОЇ ОСВІТИ</a:t>
              </a:r>
              <a:endParaRPr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200"/>
                <a:buFont typeface="Calibri"/>
                <a:buNone/>
              </a:pPr>
              <a:r>
                <a:rPr lang="uk-UA" sz="12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ДОКТОРІВ НАУК - </a:t>
              </a:r>
              <a:r>
                <a:rPr lang="uk-UA" sz="12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sz="12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200"/>
                <a:buFont typeface="Calibri"/>
                <a:buNone/>
              </a:pPr>
              <a:r>
                <a:rPr lang="uk-UA" sz="12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КАНДИДАТІВ НАУК  - </a:t>
              </a:r>
              <a:r>
                <a:rPr lang="uk-UA" sz="12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35</a:t>
              </a:r>
              <a:endParaRPr sz="12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200"/>
                <a:buFont typeface="Calibri"/>
                <a:buNone/>
              </a:pPr>
              <a:r>
                <a:rPr lang="uk-UA" sz="12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ДОКТОРІВ ФІЛОСОФІЇ - </a:t>
              </a:r>
              <a:r>
                <a:rPr lang="uk-UA" sz="12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2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2078964" y="4774217"/>
              <a:ext cx="2178803" cy="811583"/>
            </a:xfrm>
            <a:prstGeom prst="roundRect">
              <a:avLst>
                <a:gd name="adj" fmla="val 10500"/>
              </a:avLst>
            </a:prstGeom>
            <a:solidFill>
              <a:srgbClr val="D8D8D8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2103923" y="4799176"/>
              <a:ext cx="2128885" cy="7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КОНФЕРЕНЦІЇ </a:t>
              </a:r>
              <a:r>
                <a:rPr lang="uk-UA" sz="13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(ініційовані)</a:t>
              </a:r>
              <a:r>
                <a:rPr lang="uk-UA" sz="13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/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ВИСТАВКИ 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10/1</a:t>
              </a:r>
              <a:endParaRPr sz="13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4589258" y="2626188"/>
              <a:ext cx="4178993" cy="3087129"/>
            </a:xfrm>
            <a:prstGeom prst="roundRect">
              <a:avLst>
                <a:gd name="adj" fmla="val 10500"/>
              </a:avLst>
            </a:prstGeom>
            <a:solidFill>
              <a:srgbClr val="D8D8D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 txBox="1"/>
            <p:nvPr/>
          </p:nvSpPr>
          <p:spPr>
            <a:xfrm>
              <a:off x="4684198" y="2721128"/>
              <a:ext cx="3989113" cy="2897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137697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800"/>
                <a:buFont typeface="Calibri"/>
                <a:buNone/>
              </a:pPr>
              <a:r>
                <a:rPr lang="uk-UA" sz="1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ПУБЛІКАЦІЙНА  АКТИВНІСТЬ</a:t>
              </a:r>
              <a:endPara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2060"/>
                </a:buClr>
                <a:buSzPts val="1400"/>
                <a:buFont typeface="Calibri"/>
                <a:buNone/>
              </a:pPr>
              <a:r>
                <a:rPr lang="uk-UA" sz="1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ЗАГАЛЬНА КІЛЬКІСТЬ ПУБЛІКАЦІЙ</a:t>
              </a:r>
              <a:r>
                <a:rPr lang="uk-UA" sz="16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- 166</a:t>
              </a:r>
              <a:endParaRPr sz="1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4922899" y="4425351"/>
              <a:ext cx="1203527" cy="1103154"/>
            </a:xfrm>
            <a:prstGeom prst="roundRect">
              <a:avLst>
                <a:gd name="adj" fmla="val 10500"/>
              </a:avLst>
            </a:prstGeom>
            <a:solidFill>
              <a:srgbClr val="A5A5A5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 txBox="1"/>
            <p:nvPr/>
          </p:nvSpPr>
          <p:spPr>
            <a:xfrm>
              <a:off x="4956825" y="4459277"/>
              <a:ext cx="1135675" cy="1035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i="0" u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СТАТТІ</a:t>
              </a:r>
              <a:r>
                <a:rPr lang="uk-UA" sz="1100" b="1" i="0" u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uk-UA" sz="1100" b="1" i="0" u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- 100  </a:t>
              </a:r>
              <a:r>
                <a:rPr lang="uk-UA" sz="1300" b="1" i="0" u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lang="uk-UA" sz="1100" b="1" i="0" u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uk-UA" sz="1300" b="1" i="0" u="none" dirty="0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з них входять до баз даних </a:t>
              </a:r>
              <a:r>
                <a:rPr lang="uk-UA" sz="1300" b="1" i="0" u="none" dirty="0" err="1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Scopus</a:t>
              </a:r>
              <a:r>
                <a:rPr lang="uk-UA" sz="1300" b="1" i="0" u="none" dirty="0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uk-UA" sz="1300" b="1" i="0" u="none" dirty="0" err="1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Web</a:t>
              </a:r>
              <a:r>
                <a:rPr lang="uk-UA" sz="1300" b="1" i="0" u="none" dirty="0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uk-UA" sz="1300" b="1" i="0" u="none" dirty="0" err="1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of</a:t>
              </a:r>
              <a:r>
                <a:rPr lang="uk-UA" sz="1300" b="1" i="0" u="none" dirty="0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uk-UA" sz="1300" b="1" i="0" u="none" dirty="0" err="1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Science</a:t>
              </a:r>
              <a:r>
                <a:rPr lang="uk-UA" sz="1300" b="1" i="0" u="none" dirty="0">
                  <a:solidFill>
                    <a:srgbClr val="A92F17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uk-UA" sz="1300" b="1" i="0" u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–  </a:t>
              </a:r>
              <a:r>
                <a:rPr lang="uk-UA" sz="1300" b="1" i="0" u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14 </a:t>
              </a:r>
              <a:endParaRPr sz="13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5852604" y="3401809"/>
              <a:ext cx="1203527" cy="876898"/>
            </a:xfrm>
            <a:prstGeom prst="roundRect">
              <a:avLst>
                <a:gd name="adj" fmla="val 10500"/>
              </a:avLst>
            </a:prstGeom>
            <a:solidFill>
              <a:srgbClr val="BFBFBF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5879572" y="3428777"/>
              <a:ext cx="1149591" cy="8229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i="0" u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ПІДРУЧНИКІВ/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rgbClr val="C00000"/>
                </a:buClr>
                <a:buSzPts val="1300"/>
                <a:buFont typeface="Calibri"/>
                <a:buNone/>
              </a:pPr>
              <a:r>
                <a:rPr lang="uk-UA" sz="1300" b="1" i="0" u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ПОСІБНИКІВ/ НАВЧ. МАТ. </a:t>
              </a:r>
              <a:r>
                <a:rPr lang="uk-UA" sz="1300" b="0" i="0" u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lang="uk-UA" sz="1300" b="1" i="0" u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3/5/50</a:t>
              </a:r>
              <a:endParaRPr sz="13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7293171" y="4035452"/>
              <a:ext cx="1203527" cy="659765"/>
            </a:xfrm>
            <a:prstGeom prst="roundRect">
              <a:avLst>
                <a:gd name="adj" fmla="val 10500"/>
              </a:avLst>
            </a:prstGeom>
            <a:solidFill>
              <a:srgbClr val="BFBFBF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 txBox="1"/>
            <p:nvPr/>
          </p:nvSpPr>
          <p:spPr>
            <a:xfrm>
              <a:off x="7313461" y="4055742"/>
              <a:ext cx="1162947" cy="6191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200"/>
                <a:buFont typeface="Calibri"/>
                <a:buNone/>
              </a:pPr>
              <a:r>
                <a:rPr lang="uk-UA" sz="1200" b="1" i="0" u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МОНОГРАФІЙ</a:t>
              </a:r>
              <a:r>
                <a:rPr lang="uk-UA" sz="1300" b="0" i="0" u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- </a:t>
              </a:r>
              <a:r>
                <a:rPr lang="uk-UA" sz="13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 sz="13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6587346" y="4901949"/>
              <a:ext cx="1203527" cy="679075"/>
            </a:xfrm>
            <a:prstGeom prst="roundRect">
              <a:avLst>
                <a:gd name="adj" fmla="val 10500"/>
              </a:avLst>
            </a:prstGeom>
            <a:solidFill>
              <a:srgbClr val="A5A5A5">
                <a:alpha val="89803"/>
              </a:srgb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 txBox="1"/>
            <p:nvPr/>
          </p:nvSpPr>
          <p:spPr>
            <a:xfrm>
              <a:off x="6608230" y="4922833"/>
              <a:ext cx="1161759" cy="6373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200"/>
                <a:buFont typeface="Calibri"/>
                <a:buNone/>
              </a:pPr>
              <a:r>
                <a:rPr lang="uk-UA" sz="1200" b="1" i="0" u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ПАТЕНТИ </a:t>
              </a:r>
              <a:r>
                <a:rPr lang="uk-UA" sz="1200" b="1" i="0" u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- 0</a:t>
              </a:r>
              <a:endParaRPr sz="1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E3D962-A79D-4D56-88D0-19C945892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85" y="553286"/>
            <a:ext cx="838719" cy="8344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8E4239-ED09-45CE-BB05-8D61CD2A8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223" y="558743"/>
            <a:ext cx="838719" cy="8428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81c2a4678a_0_16"/>
          <p:cNvSpPr txBox="1">
            <a:spLocks noGrp="1"/>
          </p:cNvSpPr>
          <p:nvPr>
            <p:ph type="ctrTitle"/>
          </p:nvPr>
        </p:nvSpPr>
        <p:spPr>
          <a:xfrm>
            <a:off x="0" y="479319"/>
            <a:ext cx="9144000" cy="1267102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-UA" sz="3000" b="1" dirty="0">
                <a:solidFill>
                  <a:srgbClr val="002060"/>
                </a:solidFill>
                <a:latin typeface="Bahnschrift Condensed" panose="020B0502040204020203" pitchFamily="34" charset="0"/>
                <a:ea typeface="Caveat"/>
                <a:cs typeface="Caveat"/>
                <a:sym typeface="Caveat"/>
              </a:rPr>
              <a:t>НАУКОВІ ДОСЯГНЕННЯ НАУКОВОЇ ШКОЛИ </a:t>
            </a:r>
            <a:br>
              <a:rPr lang="en-US" sz="3000" b="1" dirty="0">
                <a:solidFill>
                  <a:srgbClr val="002060"/>
                </a:solidFill>
                <a:latin typeface="Bahnschrift Condensed" panose="020B0502040204020203" pitchFamily="34" charset="0"/>
                <a:ea typeface="Caveat"/>
                <a:cs typeface="Caveat"/>
                <a:sym typeface="Caveat"/>
              </a:rPr>
            </a:br>
            <a:r>
              <a:rPr lang="uk-UA" sz="3000" b="1" dirty="0">
                <a:solidFill>
                  <a:srgbClr val="002060"/>
                </a:solidFill>
                <a:latin typeface="Bahnschrift Condensed" panose="020B0502040204020203" pitchFamily="34" charset="0"/>
                <a:ea typeface="Caveat"/>
                <a:cs typeface="Caveat"/>
                <a:sym typeface="Caveat"/>
              </a:rPr>
              <a:t>“УКРАЇНСЬКІ КУЛЬТУРОЛОГІЧНІ СТУДІЇ”</a:t>
            </a:r>
            <a:endParaRPr sz="3000" b="1" dirty="0">
              <a:solidFill>
                <a:srgbClr val="002060"/>
              </a:solidFill>
              <a:latin typeface="Bahnschrift Condensed" panose="020B0502040204020203" pitchFamily="34" charset="0"/>
              <a:ea typeface="Caveat"/>
              <a:cs typeface="Caveat"/>
              <a:sym typeface="Caveat"/>
            </a:endParaRPr>
          </a:p>
        </p:txBody>
      </p:sp>
      <p:sp>
        <p:nvSpPr>
          <p:cNvPr id="169" name="Google Shape;169;g381c2a4678a_0_16"/>
          <p:cNvSpPr txBox="1">
            <a:spLocks noGrp="1"/>
          </p:cNvSpPr>
          <p:nvPr>
            <p:ph type="subTitle" idx="1"/>
          </p:nvPr>
        </p:nvSpPr>
        <p:spPr>
          <a:xfrm>
            <a:off x="0" y="1746420"/>
            <a:ext cx="9144000" cy="4867443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79999" lvl="0" indent="-120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veat SemiBold"/>
              <a:buChar char="-"/>
            </a:pPr>
            <a:r>
              <a:rPr lang="uk-UA" i="1" dirty="0">
                <a:latin typeface="Bahnschrift Condensed" panose="020B0502040204020203" pitchFamily="34" charset="0"/>
                <a:ea typeface="Caveat SemiBold"/>
                <a:cs typeface="Caveat SemiBold"/>
                <a:sym typeface="Caveat SemiBold"/>
              </a:rPr>
              <a:t>Cтворено першу в Україні навчальну програму з курсу історії і теорії світової і вітчизняної культури для вузів (1989).</a:t>
            </a:r>
            <a:endParaRPr i="1" dirty="0">
              <a:latin typeface="Bahnschrift Condensed" panose="020B0502040204020203" pitchFamily="34" charset="0"/>
              <a:ea typeface="Caveat SemiBold"/>
              <a:cs typeface="Caveat SemiBold"/>
              <a:sym typeface="Caveat SemiBold"/>
            </a:endParaRPr>
          </a:p>
          <a:p>
            <a:pPr marL="179999" lvl="0" indent="-120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veat SemiBold"/>
              <a:buChar char="-"/>
            </a:pPr>
            <a:r>
              <a:rPr lang="uk-UA" i="1" dirty="0">
                <a:latin typeface="Bahnschrift Condensed" panose="020B0502040204020203" pitchFamily="34" charset="0"/>
                <a:ea typeface="Caveat SemiBold"/>
                <a:cs typeface="Caveat SemiBold"/>
                <a:sym typeface="Caveat SemiBold"/>
              </a:rPr>
              <a:t>Забезпечено підготовку викладачів курсу історії і теорії світової і вітчизняної культури в Інституті підвищення кваліфікації при КНУ. </a:t>
            </a:r>
            <a:endParaRPr i="1" dirty="0">
              <a:latin typeface="Bahnschrift Condensed" panose="020B0502040204020203" pitchFamily="34" charset="0"/>
              <a:ea typeface="Caveat SemiBold"/>
              <a:cs typeface="Caveat SemiBold"/>
              <a:sym typeface="Caveat SemiBold"/>
            </a:endParaRPr>
          </a:p>
          <a:p>
            <a:pPr marL="179999" lvl="0" indent="-120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veat SemiBold"/>
              <a:buChar char="-"/>
            </a:pPr>
            <a:r>
              <a:rPr lang="uk-UA" i="1" dirty="0">
                <a:latin typeface="Bahnschrift Condensed" panose="020B0502040204020203" pitchFamily="34" charset="0"/>
                <a:ea typeface="Caveat SemiBold"/>
                <a:cs typeface="Caveat SemiBold"/>
                <a:sym typeface="Caveat SemiBold"/>
              </a:rPr>
              <a:t>Підготовлено низку навчально-методичної літератури з культурологічних питань на базі Товариства “Знання” та поширення її через публічні лекції в різних регіонах України.</a:t>
            </a:r>
            <a:endParaRPr i="1" dirty="0">
              <a:latin typeface="Bahnschrift Condensed" panose="020B0502040204020203" pitchFamily="34" charset="0"/>
              <a:ea typeface="Caveat SemiBold"/>
              <a:cs typeface="Caveat SemiBold"/>
              <a:sym typeface="Caveat SemiBold"/>
            </a:endParaRPr>
          </a:p>
          <a:p>
            <a:pPr marL="179999" lvl="0" indent="-120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veat SemiBold"/>
              <a:buChar char="-"/>
            </a:pPr>
            <a:r>
              <a:rPr lang="uk-UA" i="1" dirty="0">
                <a:latin typeface="Bahnschrift Condensed" panose="020B0502040204020203" pitchFamily="34" charset="0"/>
                <a:ea typeface="Caveat SemiBold"/>
                <a:cs typeface="Caveat SemiBold"/>
                <a:sym typeface="Caveat SemiBold"/>
              </a:rPr>
              <a:t>Створено перші в Україні базові підручники з культурології. </a:t>
            </a:r>
            <a:endParaRPr i="1" dirty="0">
              <a:latin typeface="Bahnschrift Condensed" panose="020B0502040204020203" pitchFamily="34" charset="0"/>
              <a:ea typeface="Caveat SemiBold"/>
              <a:cs typeface="Caveat SemiBold"/>
              <a:sym typeface="Caveat SemiBold"/>
            </a:endParaRPr>
          </a:p>
          <a:p>
            <a:pPr marL="179999" lvl="0" indent="-120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veat SemiBold"/>
              <a:buChar char="-"/>
            </a:pPr>
            <a:r>
              <a:rPr lang="uk-UA" i="1" dirty="0">
                <a:latin typeface="Bahnschrift Condensed" panose="020B0502040204020203" pitchFamily="34" charset="0"/>
                <a:ea typeface="Caveat SemiBold"/>
                <a:cs typeface="Caveat SemiBold"/>
                <a:sym typeface="Caveat SemiBold"/>
              </a:rPr>
              <a:t>Відкрито спеціалізацію “культурологія” у межах спеціальності “філософія” (1997) і згодом - спеціальність “історія і теорія культури (філософські науки)” на спеціалізованій вченій раді Д 26 001.28 на філософському факультеті.</a:t>
            </a:r>
            <a:endParaRPr i="1" dirty="0">
              <a:latin typeface="Bahnschrift Condensed" panose="020B0502040204020203" pitchFamily="34" charset="0"/>
              <a:ea typeface="Caveat SemiBold"/>
              <a:cs typeface="Caveat SemiBold"/>
              <a:sym typeface="Caveat SemiBold"/>
            </a:endParaRPr>
          </a:p>
          <a:p>
            <a:pPr marL="179999" lvl="0" indent="-120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veat SemiBold"/>
              <a:buChar char="-"/>
            </a:pPr>
            <a:r>
              <a:rPr lang="uk-UA" i="1" dirty="0">
                <a:latin typeface="Bahnschrift Condensed" panose="020B0502040204020203" pitchFamily="34" charset="0"/>
                <a:ea typeface="Caveat SemiBold"/>
                <a:cs typeface="Caveat SemiBold"/>
                <a:sym typeface="Caveat SemiBold"/>
              </a:rPr>
              <a:t>Відкрито відділення культурології на філософському факультеті (2010). </a:t>
            </a:r>
            <a:endParaRPr i="1" dirty="0">
              <a:latin typeface="Bahnschrift Condensed" panose="020B0502040204020203" pitchFamily="34" charset="0"/>
              <a:ea typeface="Caveat SemiBold"/>
              <a:cs typeface="Caveat SemiBold"/>
              <a:sym typeface="Caveat SemiBold"/>
            </a:endParaRPr>
          </a:p>
          <a:p>
            <a:pPr marL="179999" lvl="0" indent="-120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veat SemiBold"/>
              <a:buChar char="-"/>
            </a:pPr>
            <a:r>
              <a:rPr lang="uk-UA" i="1" dirty="0">
                <a:latin typeface="Bahnschrift Condensed" panose="020B0502040204020203" pitchFamily="34" charset="0"/>
                <a:ea typeface="Caveat SemiBold"/>
                <a:cs typeface="Caveat SemiBold"/>
                <a:sym typeface="Caveat SemiBold"/>
              </a:rPr>
              <a:t>Засновано науковий журнал “Українські культурологічні студії” (2017, категорія Б з 9.10.2022; у 2025 подано у міжнародні науковометричні бази Scopus та Web of Science).</a:t>
            </a:r>
            <a:endParaRPr i="1" dirty="0">
              <a:latin typeface="Bahnschrift Condensed" panose="020B0502040204020203" pitchFamily="34" charset="0"/>
              <a:ea typeface="Caveat SemiBold"/>
              <a:cs typeface="Caveat SemiBold"/>
              <a:sym typeface="Caveat SemiBold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069247-ED0E-4ACE-8EC1-CCE530AA8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82" y="689622"/>
            <a:ext cx="980911" cy="9701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8A381C-33C0-4C00-8A6B-9F8154086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083" y="675467"/>
            <a:ext cx="1065730" cy="10709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"/>
          <p:cNvSpPr txBox="1">
            <a:spLocks noGrp="1"/>
          </p:cNvSpPr>
          <p:nvPr>
            <p:ph type="title"/>
          </p:nvPr>
        </p:nvSpPr>
        <p:spPr>
          <a:xfrm>
            <a:off x="17005" y="1311258"/>
            <a:ext cx="9143850" cy="16690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uk-UA" sz="2800" dirty="0">
                <a:solidFill>
                  <a:srgbClr val="C0000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  <a:t>ОСНОВНІ ПРІОРИТЕТНІ ТЕМАТИЧНІ НАПРЯМИ ДЛЯ НАУКОВОЇ ШКОЛИ</a:t>
            </a:r>
            <a:r>
              <a:rPr lang="uk-UA" sz="3200" dirty="0">
                <a:solidFill>
                  <a:srgbClr val="C0000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  <a:t>:</a:t>
            </a:r>
            <a:br>
              <a:rPr lang="uk-UA" sz="3200" dirty="0">
                <a:solidFill>
                  <a:srgbClr val="C0000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</a:br>
            <a:r>
              <a:rPr lang="uk-UA" sz="18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  <a:t>- </a:t>
            </a:r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  <a:t>Розвиток концепції</a:t>
            </a:r>
            <a:r>
              <a:rPr lang="uk-UA" sz="2000" i="0" u="none" strike="noStrike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  <a:t> культурної місії університету в сучасних ціннісних трансформаціях</a:t>
            </a:r>
            <a:endParaRPr sz="2000" dirty="0">
              <a:solidFill>
                <a:srgbClr val="002060"/>
              </a:solidFill>
              <a:latin typeface="Bahnschrift Condensed" panose="020B0502040204020203" pitchFamily="34" charset="0"/>
              <a:ea typeface="Cambria" panose="02040503050406030204" pitchFamily="18" charset="0"/>
              <a:cs typeface="Caveat"/>
              <a:sym typeface="Cave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75000"/>
              <a:buFont typeface="Arial"/>
              <a:buNone/>
            </a:pPr>
            <a:r>
              <a:rPr lang="uk-UA" sz="2000" i="0" u="none" strike="noStrike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  <a:t>- Розробка концепції деколонізації української культури</a:t>
            </a:r>
            <a:b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</a:br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"/>
                <a:sym typeface="Caveat"/>
              </a:rPr>
              <a:t>- Розробка концепції міждисциплінарності культурології в сучасному соціогуманітарному дискурсі</a:t>
            </a:r>
            <a:endParaRPr sz="2000" dirty="0">
              <a:solidFill>
                <a:srgbClr val="002060"/>
              </a:solidFill>
              <a:latin typeface="Bahnschrift Condensed" panose="020B0502040204020203" pitchFamily="34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-150" y="424775"/>
            <a:ext cx="9144000" cy="1077178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uk-UA" b="1" dirty="0">
              <a:solidFill>
                <a:srgbClr val="002060"/>
              </a:solidFill>
              <a:latin typeface="Bahnschrift Condensed" panose="020B0502040204020203" pitchFamily="34" charset="0"/>
              <a:ea typeface="Caveat"/>
              <a:cs typeface="Caveat"/>
              <a:sym typeface="Cavea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solidFill>
                  <a:srgbClr val="002060"/>
                </a:solidFill>
                <a:latin typeface="Bahnschrift Condensed" panose="020B0502040204020203" pitchFamily="34" charset="0"/>
                <a:ea typeface="Caveat"/>
                <a:cs typeface="Caveat"/>
                <a:sym typeface="Caveat"/>
              </a:rPr>
              <a:t>ПЕРСПЕКТИВИ РОЗВИТКУ НА НАСТУПНІ 5 РОКІВ: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>
                <a:solidFill>
                  <a:srgbClr val="002060"/>
                </a:solidFill>
                <a:latin typeface="Bahnschrift Condensed" panose="020B0502040204020203" pitchFamily="34" charset="0"/>
                <a:ea typeface="Caveat"/>
                <a:cs typeface="Caveat"/>
                <a:sym typeface="Caveat"/>
              </a:rPr>
              <a:t> </a:t>
            </a:r>
            <a:endParaRPr sz="1800" b="1" dirty="0">
              <a:solidFill>
                <a:srgbClr val="002060"/>
              </a:solidFill>
              <a:latin typeface="Bahnschrift Condensed" panose="020B0502040204020203" pitchFamily="34" charset="0"/>
              <a:ea typeface="Caveat"/>
              <a:cs typeface="Caveat"/>
              <a:sym typeface="Cavea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C8D1D21-F4EC-4483-B957-72A063B29526}"/>
              </a:ext>
            </a:extLst>
          </p:cNvPr>
          <p:cNvSpPr/>
          <p:nvPr/>
        </p:nvSpPr>
        <p:spPr>
          <a:xfrm>
            <a:off x="-450" y="2947056"/>
            <a:ext cx="9144300" cy="25996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buClr>
                <a:srgbClr val="C00000"/>
              </a:buClr>
              <a:buSzPts val="1400"/>
            </a:pPr>
            <a:r>
              <a:rPr lang="uk-UA" sz="2800" dirty="0">
                <a:solidFill>
                  <a:srgbClr val="C0000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СТРАТЕГІЯ ПОПУЛЯРИЗАЦІЇ НАУКОВОЇ ШКОЛИ: </a:t>
            </a:r>
            <a:r>
              <a:rPr lang="uk-UA" sz="18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(</a:t>
            </a:r>
            <a:r>
              <a:rPr lang="uk-UA" sz="1800" i="1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публікаційна активність, підвищення індексу цитувань, співпраця з міжнародними партнерами - вітчизняні та міжнародні </a:t>
            </a:r>
            <a:r>
              <a:rPr lang="uk-UA" sz="1800" i="1" dirty="0" err="1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проєкти</a:t>
            </a:r>
            <a:r>
              <a:rPr lang="uk-UA" sz="1800" i="1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, угоди, гранти, обмін досвідом, створення інтернет платформ</a:t>
            </a:r>
            <a:r>
              <a:rPr lang="uk-UA" sz="18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). </a:t>
            </a:r>
            <a:endParaRPr lang="uk-UA" sz="1800" dirty="0">
              <a:latin typeface="Bahnschrift Condensed" panose="020B0502040204020203" pitchFamily="34" charset="0"/>
              <a:ea typeface="Cambria" panose="02040503050406030204" pitchFamily="18" charset="0"/>
              <a:cs typeface="Caveat SemiBold"/>
              <a:sym typeface="Caveat SemiBold"/>
            </a:endParaRPr>
          </a:p>
          <a:p>
            <a:pPr lvl="0" algn="just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SzPts val="1600"/>
            </a:pPr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Розвиток періодичного фахового видання «Українські культурологічні студії» - </a:t>
            </a:r>
            <a:r>
              <a:rPr lang="en-US" sz="2000" u="sng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https://ucs.knu.ua</a:t>
            </a:r>
            <a:endParaRPr lang="en-US" sz="2000" dirty="0">
              <a:solidFill>
                <a:srgbClr val="002060"/>
              </a:solidFill>
              <a:latin typeface="Bahnschrift Condensed" panose="020B0502040204020203" pitchFamily="34" charset="0"/>
              <a:ea typeface="Cambria" panose="02040503050406030204" pitchFamily="18" charset="0"/>
              <a:cs typeface="Caveat SemiBold"/>
              <a:sym typeface="Caveat SemiBold"/>
            </a:endParaRPr>
          </a:p>
          <a:p>
            <a:pPr lvl="0" algn="just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SzPts val="1600"/>
            </a:pPr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Співпраця із партнерами в рамках альянсу </a:t>
            </a:r>
            <a:r>
              <a:rPr lang="en-US" sz="2000" dirty="0" err="1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EUniWell</a:t>
            </a:r>
            <a:endParaRPr lang="en-US" sz="2000" dirty="0">
              <a:solidFill>
                <a:srgbClr val="002060"/>
              </a:solidFill>
              <a:latin typeface="Bahnschrift Condensed" panose="020B0502040204020203" pitchFamily="34" charset="0"/>
              <a:ea typeface="Cambria" panose="02040503050406030204" pitchFamily="18" charset="0"/>
              <a:cs typeface="Caveat SemiBold"/>
              <a:sym typeface="Caveat SemiBold"/>
            </a:endParaRPr>
          </a:p>
          <a:p>
            <a:pPr lvl="0" algn="just">
              <a:lnSpc>
                <a:spcPct val="90000"/>
              </a:lnSpc>
              <a:spcBef>
                <a:spcPts val="1000"/>
              </a:spcBef>
              <a:buSzPts val="1600"/>
            </a:pPr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Взаємодія з освітніми та науковими установами України та Європейських країн</a:t>
            </a:r>
          </a:p>
          <a:p>
            <a:pPr lvl="0" algn="just">
              <a:lnSpc>
                <a:spcPct val="90000"/>
              </a:lnSpc>
              <a:spcBef>
                <a:spcPts val="1000"/>
              </a:spcBef>
              <a:buSzPts val="1600"/>
            </a:pPr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Публічні </a:t>
            </a:r>
            <a:r>
              <a:rPr lang="uk-UA" sz="2000" dirty="0" err="1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вебінари</a:t>
            </a:r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 і науково-популярні публікації і презентації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B9EA0D6-0939-4050-9235-370D43A27997}"/>
              </a:ext>
            </a:extLst>
          </p:cNvPr>
          <p:cNvSpPr/>
          <p:nvPr/>
        </p:nvSpPr>
        <p:spPr>
          <a:xfrm>
            <a:off x="1" y="5165337"/>
            <a:ext cx="9127444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uk-UA" sz="2400" dirty="0">
                <a:solidFill>
                  <a:srgbClr val="C0000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ЗАЛУЧЕННЯ МОЛОДИХ ВЧЕНИХ: </a:t>
            </a:r>
            <a:r>
              <a:rPr lang="uk-UA" sz="1800" i="1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(виконання  магістерських, кандидатських, докторських дисертацій, стажування, обмін досвідом, стипендіальні програми)</a:t>
            </a:r>
          </a:p>
          <a:p>
            <a:pPr lvl="0" algn="just"/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Підготовка не менше 5 фахівців рівня докторів філософії</a:t>
            </a:r>
            <a:endParaRPr lang="uk-UA" sz="2000" dirty="0">
              <a:latin typeface="Bahnschrift Condensed" panose="020B0502040204020203" pitchFamily="34" charset="0"/>
              <a:ea typeface="Cambria" panose="02040503050406030204" pitchFamily="18" charset="0"/>
              <a:cs typeface="Caveat SemiBold"/>
              <a:sym typeface="Caveat SemiBold"/>
            </a:endParaRPr>
          </a:p>
          <a:p>
            <a:pPr lvl="0" algn="just"/>
            <a:r>
              <a:rPr lang="uk-UA" sz="2000" dirty="0">
                <a:solidFill>
                  <a:srgbClr val="002060"/>
                </a:solidFill>
                <a:latin typeface="Bahnschrift Condensed" panose="020B0502040204020203" pitchFamily="34" charset="0"/>
                <a:ea typeface="Cambria" panose="02040503050406030204" pitchFamily="18" charset="0"/>
                <a:cs typeface="Caveat SemiBold"/>
                <a:sym typeface="Caveat SemiBold"/>
              </a:rPr>
              <a:t>Підготовка не менше 20 фахівців рівня магістр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4EE582-7017-4742-930C-5A4136097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39" y="521767"/>
            <a:ext cx="914479" cy="9022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3EFCEF-98C5-4557-9CA5-65BFB1402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634" y="533582"/>
            <a:ext cx="877900" cy="8413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523</Words>
  <Application>Microsoft Office PowerPoint</Application>
  <PresentationFormat>Экран (4:3)</PresentationFormat>
  <Paragraphs>78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Caveat SemiBold</vt:lpstr>
      <vt:lpstr>Bahnschrift Condensed</vt:lpstr>
      <vt:lpstr>Wingdings</vt:lpstr>
      <vt:lpstr>Arial</vt:lpstr>
      <vt:lpstr>Times New Roman</vt:lpstr>
      <vt:lpstr>Calibri</vt:lpstr>
      <vt:lpstr>Тема Office</vt:lpstr>
      <vt:lpstr>         </vt:lpstr>
      <vt:lpstr>Презентация PowerPoint</vt:lpstr>
      <vt:lpstr>Презентация PowerPoint</vt:lpstr>
      <vt:lpstr>НАУКОВІ ДОСЯГНЕННЯ НАУКОВОЇ ШКОЛИ  “УКРАЇНСЬКІ КУЛЬТУРОЛОГІЧНІ СТУДІЇ”</vt:lpstr>
      <vt:lpstr>ОСНОВНІ ПРІОРИТЕТНІ ТЕМАТИЧНІ НАПРЯМИ ДЛЯ НАУКОВОЇ ШКОЛИ: - Розвиток концепції культурної місії університету в сучасних ціннісних трансформаціях - Розробка концепції деколонізації української культури - Розробка концепції міждисциплінарності культурології в сучасному соціогуманітарному дискурсі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</dc:title>
  <dc:creator>Maobuff</dc:creator>
  <cp:lastModifiedBy>test123</cp:lastModifiedBy>
  <cp:revision>26</cp:revision>
  <dcterms:created xsi:type="dcterms:W3CDTF">2022-09-25T15:53:18Z</dcterms:created>
  <dcterms:modified xsi:type="dcterms:W3CDTF">2026-08-07T10:12:52Z</dcterms:modified>
</cp:coreProperties>
</file>