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456" r:id="rId3"/>
    <p:sldId id="400" r:id="rId4"/>
    <p:sldId id="442" r:id="rId5"/>
    <p:sldId id="455" r:id="rId6"/>
    <p:sldId id="445" r:id="rId7"/>
    <p:sldId id="30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dmila" initials="L" lastIdx="1" clrIdx="0">
    <p:extLst>
      <p:ext uri="{19B8F6BF-5375-455C-9EA6-DF929625EA0E}">
        <p15:presenceInfo xmlns:p15="http://schemas.microsoft.com/office/powerpoint/2012/main" userId="Ludmil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6B5C"/>
    <a:srgbClr val="C00000"/>
    <a:srgbClr val="E7E6E6"/>
    <a:srgbClr val="F1BE3F"/>
    <a:srgbClr val="F17F3F"/>
    <a:srgbClr val="E5E5E5"/>
    <a:srgbClr val="898989"/>
    <a:srgbClr val="FF3300"/>
    <a:srgbClr val="FF9933"/>
    <a:srgbClr val="126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6" autoAdjust="0"/>
    <p:restoredTop sz="96374" autoAdjust="0"/>
  </p:normalViewPr>
  <p:slideViewPr>
    <p:cSldViewPr snapToGrid="0">
      <p:cViewPr varScale="1">
        <p:scale>
          <a:sx n="111" d="100"/>
          <a:sy n="111" d="100"/>
        </p:scale>
        <p:origin x="13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7E96AB-D501-4137-8CE0-41C66B7F0A1D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195F40F7-405D-4044-A665-29C992D3A7A2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uk-UA" sz="1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</a:t>
          </a:r>
          <a:r>
            <a:rPr lang="ru-RU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СПЕКТРОСКОПІЯ НЕВПОРЯДКОВАНИХ ТА ДОМІШКОВИХ КОНДЕНСОВАНИХ СИСТЕМ</a:t>
          </a:r>
          <a:r>
            <a:rPr lang="uk-UA" sz="1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» </a:t>
          </a:r>
          <a:endParaRPr lang="uk-UA" sz="19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Times New Roman" panose="02020603050405020304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НАУКОВИЙ НАПРЯМ</a:t>
          </a:r>
          <a:r>
            <a: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: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 </a:t>
          </a:r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ПРИРОДНИЧО-МАТЕМАТИЧНИЙ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Times New Roman" panose="02020603050405020304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КЕРІВНИКИ НАУКОВОЇ ШКОЛИ</a:t>
          </a:r>
          <a:r>
            <a:rPr lang="en-US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r>
            <a:rPr lang="uk-UA" sz="1400" b="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</a:t>
          </a:r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НЕДІЛЬКО СЕРГІЙ ГЕРАСИМОВИЧ</a:t>
          </a:r>
        </a:p>
        <a:p>
          <a:pPr algn="just">
            <a:lnSpc>
              <a:spcPct val="90000"/>
            </a:lnSpc>
            <a:spcAft>
              <a:spcPct val="35000"/>
            </a:spcAft>
          </a:pPr>
          <a:endParaRPr lang="uk-UA" sz="14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3907FAC-83D2-494C-93E5-EF6C78E2ABF9}" type="parTrans" cxnId="{E4D97436-116B-4A16-B49D-3690AE1CED42}">
      <dgm:prSet/>
      <dgm:spPr/>
      <dgm:t>
        <a:bodyPr/>
        <a:lstStyle/>
        <a:p>
          <a:endParaRPr lang="uk-UA"/>
        </a:p>
      </dgm:t>
    </dgm:pt>
    <dgm:pt modelId="{098A7BF9-1C2A-4FEA-96CF-9042FA7D1FB6}" type="sibTrans" cxnId="{E4D97436-116B-4A16-B49D-3690AE1CED42}">
      <dgm:prSet/>
      <dgm:spPr/>
      <dgm:t>
        <a:bodyPr/>
        <a:lstStyle/>
        <a:p>
          <a:endParaRPr lang="uk-UA"/>
        </a:p>
      </dgm:t>
    </dgm:pt>
    <dgm:pt modelId="{FC3438E9-7D6C-4105-9041-CA9F2CBFE6BE}">
      <dgm:prSet phldrT="[Текст]" custT="1"/>
      <dgm:spPr>
        <a:solidFill>
          <a:schemeClr val="bg1">
            <a:lumMod val="65000"/>
          </a:schemeClr>
        </a:solidFill>
      </dgm:spPr>
      <dgm:t>
        <a:bodyPr/>
        <a:lstStyle/>
        <a:p>
          <a:pPr algn="ctr"/>
          <a:endParaRPr lang="uk-UA" sz="18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ctr"/>
          <a:r>
            <a:rPr lang="uk-UA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НАЙБІЛЬШ ВАГОМІ РЕЗУЛЬТАТИ НАУКОВЦІВ ШКОЛИ </a:t>
          </a:r>
        </a:p>
      </dgm:t>
    </dgm:pt>
    <dgm:pt modelId="{D20D184D-0A5F-4102-8647-4B20E616CF57}" type="parTrans" cxnId="{3BD90063-ADEA-4A75-8144-A3894A5E6FEA}">
      <dgm:prSet/>
      <dgm:spPr/>
      <dgm:t>
        <a:bodyPr/>
        <a:lstStyle/>
        <a:p>
          <a:endParaRPr lang="uk-UA"/>
        </a:p>
      </dgm:t>
    </dgm:pt>
    <dgm:pt modelId="{0CAB6B35-5726-43AB-A095-D22CBD884E1F}" type="sibTrans" cxnId="{3BD90063-ADEA-4A75-8144-A3894A5E6FEA}">
      <dgm:prSet/>
      <dgm:spPr/>
      <dgm:t>
        <a:bodyPr/>
        <a:lstStyle/>
        <a:p>
          <a:endParaRPr lang="uk-UA"/>
        </a:p>
      </dgm:t>
    </dgm:pt>
    <dgm:pt modelId="{AEFB61C3-5B0D-4685-9F87-864FC6B3854A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ПРОЄКТИ/ГРАНТИ</a:t>
          </a:r>
        </a:p>
        <a:p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  <a:r>
            <a:rPr lang="uk-UA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</a:t>
          </a:r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032317C-ED18-4102-BD8B-B972F90B9556}" type="parTrans" cxnId="{3B712449-D2DB-4DAD-904B-135D21C209C2}">
      <dgm:prSet/>
      <dgm:spPr/>
      <dgm:t>
        <a:bodyPr/>
        <a:lstStyle/>
        <a:p>
          <a:endParaRPr lang="uk-UA"/>
        </a:p>
      </dgm:t>
    </dgm:pt>
    <dgm:pt modelId="{209E05B0-DB50-4875-8102-59448C1C0940}" type="sibTrans" cxnId="{3B712449-D2DB-4DAD-904B-135D21C209C2}">
      <dgm:prSet/>
      <dgm:spPr/>
      <dgm:t>
        <a:bodyPr/>
        <a:lstStyle/>
        <a:p>
          <a:endParaRPr lang="uk-UA"/>
        </a:p>
      </dgm:t>
    </dgm:pt>
    <dgm:pt modelId="{6A00A6AC-04A0-4E74-A78E-6E4D2DD571D8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ПІДГОТОВКА ЗДОБУВАЧІВ ВИЩОЇ ОСВІТИ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-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  -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 -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</a:p>
      </dgm:t>
    </dgm:pt>
    <dgm:pt modelId="{3FC8CC96-5146-412D-85EE-0F0CDCAC8142}" type="parTrans" cxnId="{E93D3F83-5022-4CE9-99A6-B8245F579BE1}">
      <dgm:prSet/>
      <dgm:spPr/>
      <dgm:t>
        <a:bodyPr/>
        <a:lstStyle/>
        <a:p>
          <a:endParaRPr lang="uk-UA"/>
        </a:p>
      </dgm:t>
    </dgm:pt>
    <dgm:pt modelId="{2F316B69-DB7B-4889-9C72-AD5C53D52BBC}" type="sibTrans" cxnId="{E93D3F83-5022-4CE9-99A6-B8245F579BE1}">
      <dgm:prSet/>
      <dgm:spPr/>
      <dgm:t>
        <a:bodyPr/>
        <a:lstStyle/>
        <a:p>
          <a:endParaRPr lang="uk-UA"/>
        </a:p>
      </dgm:t>
    </dgm:pt>
    <dgm:pt modelId="{0ED363B5-5796-4BE8-B1FD-362AC771DBCE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ctr"/>
          <a:r>
            <a:rPr lang="uk-UA" sz="1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ПУБЛІКАЦІЙНА  АКТИВНІСТЬ</a:t>
          </a:r>
        </a:p>
        <a:p>
          <a:pPr algn="ctr"/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ЗАГАЛЬНА КІЛЬКІСТЬ ПУБЛІКАЦІЙ</a:t>
          </a:r>
          <a:r>
            <a:rPr lang="uk-UA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- 80</a:t>
          </a:r>
          <a:endParaRPr lang="uk-UA" sz="16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5DDEBF-4C20-43CB-8CAB-61D92990B447}" type="parTrans" cxnId="{68797747-7841-46D3-B32B-FD69614BD0ED}">
      <dgm:prSet/>
      <dgm:spPr/>
      <dgm:t>
        <a:bodyPr/>
        <a:lstStyle/>
        <a:p>
          <a:endParaRPr lang="uk-UA"/>
        </a:p>
      </dgm:t>
    </dgm:pt>
    <dgm:pt modelId="{6FE29189-CEC2-4805-8956-42684DF8964A}" type="sibTrans" cxnId="{68797747-7841-46D3-B32B-FD69614BD0ED}">
      <dgm:prSet/>
      <dgm:spPr/>
      <dgm:t>
        <a:bodyPr/>
        <a:lstStyle/>
        <a:p>
          <a:endParaRPr lang="uk-UA"/>
        </a:p>
      </dgm:t>
    </dgm:pt>
    <dgm:pt modelId="{0F920F33-BF34-483A-BAD2-647647CAAF56}">
      <dgm:prSet phldrT="[Текст]"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СТАТТІ</a:t>
          </a:r>
          <a:r>
            <a:rPr lang="uk-UA" sz="11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1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65</a:t>
          </a:r>
          <a:r>
            <a:rPr lang="uk-UA" sz="11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i="0" u="none" dirty="0">
              <a:solidFill>
                <a:srgbClr val="002060"/>
              </a:solidFill>
            </a:rPr>
            <a:t>,</a:t>
          </a:r>
          <a:r>
            <a:rPr lang="uk-UA" sz="1100" b="1" i="0" u="none" dirty="0">
              <a:solidFill>
                <a:srgbClr val="002060"/>
              </a:solidFill>
            </a:rPr>
            <a:t> </a:t>
          </a:r>
          <a:r>
            <a:rPr lang="uk-UA" sz="1300" b="1" i="0" u="none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них входять до баз даних </a:t>
          </a:r>
          <a:r>
            <a:rPr lang="en-US" sz="1300" b="1" i="0" u="none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Scopus, Web of Science </a:t>
          </a:r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 </a:t>
          </a:r>
          <a:r>
            <a:rPr lang="uk-UA" sz="14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17</a:t>
          </a:r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uk-UA" sz="1300" b="1" dirty="0">
            <a:solidFill>
              <a:srgbClr val="002060"/>
            </a:solidFill>
          </a:endParaRPr>
        </a:p>
      </dgm:t>
    </dgm:pt>
    <dgm:pt modelId="{17FE2684-D09B-4E3E-ACD0-041B75E963E4}" type="parTrans" cxnId="{AE410531-811B-4BD3-AD31-BD5E0CDF6828}">
      <dgm:prSet/>
      <dgm:spPr/>
      <dgm:t>
        <a:bodyPr/>
        <a:lstStyle/>
        <a:p>
          <a:endParaRPr lang="uk-UA"/>
        </a:p>
      </dgm:t>
    </dgm:pt>
    <dgm:pt modelId="{65D8420A-5E03-4066-AB76-6478CA2DD6D5}" type="sibTrans" cxnId="{AE410531-811B-4BD3-AD31-BD5E0CDF6828}">
      <dgm:prSet/>
      <dgm:spPr/>
      <dgm:t>
        <a:bodyPr/>
        <a:lstStyle/>
        <a:p>
          <a:endParaRPr lang="uk-UA"/>
        </a:p>
      </dgm:t>
    </dgm:pt>
    <dgm:pt modelId="{19BF8922-8EA2-4710-8959-9DC9C49F7E6F}">
      <dgm:prSet phldrT="[Текст]"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МОНОГРАФІЙ</a:t>
          </a:r>
          <a:r>
            <a:rPr lang="uk-UA" sz="1300" b="0" i="0" u="none" dirty="0"/>
            <a:t> - </a:t>
          </a:r>
          <a:r>
            <a:rPr lang="uk-UA" sz="1400" b="1" i="0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0EEB47-654F-46F3-9C52-E999D53C7070}" type="parTrans" cxnId="{AB1D9BE2-B308-4DB0-8111-5D89AB4614A4}">
      <dgm:prSet/>
      <dgm:spPr/>
      <dgm:t>
        <a:bodyPr/>
        <a:lstStyle/>
        <a:p>
          <a:endParaRPr lang="uk-UA"/>
        </a:p>
      </dgm:t>
    </dgm:pt>
    <dgm:pt modelId="{5E65909B-0FCE-49D8-AB00-8A42057B482A}" type="sibTrans" cxnId="{AB1D9BE2-B308-4DB0-8111-5D89AB4614A4}">
      <dgm:prSet/>
      <dgm:spPr/>
      <dgm:t>
        <a:bodyPr/>
        <a:lstStyle/>
        <a:p>
          <a:endParaRPr lang="uk-UA"/>
        </a:p>
      </dgm:t>
    </dgm:pt>
    <dgm:pt modelId="{1CE422DA-8EB3-4EDC-8757-7CC7C1A04EB3}">
      <dgm:prSet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КВАЛІФІКАЦІЙНИЙ СКЛАД</a:t>
          </a:r>
        </a:p>
      </dgm:t>
    </dgm:pt>
    <dgm:pt modelId="{0ACA4D57-A973-4B99-B60B-FCDE92F0F2C5}" type="parTrans" cxnId="{DF8F54DD-4E26-4351-AA12-CF890BF4C821}">
      <dgm:prSet/>
      <dgm:spPr/>
      <dgm:t>
        <a:bodyPr/>
        <a:lstStyle/>
        <a:p>
          <a:endParaRPr lang="uk-UA"/>
        </a:p>
      </dgm:t>
    </dgm:pt>
    <dgm:pt modelId="{059785EB-3DB6-480F-A351-404555447C1A}" type="sibTrans" cxnId="{DF8F54DD-4E26-4351-AA12-CF890BF4C821}">
      <dgm:prSet/>
      <dgm:spPr/>
      <dgm:t>
        <a:bodyPr/>
        <a:lstStyle/>
        <a:p>
          <a:endParaRPr lang="uk-UA"/>
        </a:p>
      </dgm:t>
    </dgm:pt>
    <dgm:pt modelId="{00C13383-F156-4E45-8A07-134BD1E14D25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</a:t>
          </a:r>
          <a:r>
            <a:rPr lang="uk-UA" sz="1200" b="1" i="0" u="none" dirty="0">
              <a:solidFill>
                <a:srgbClr val="002060"/>
              </a:solidFill>
            </a:rPr>
            <a:t>- </a:t>
          </a:r>
          <a:r>
            <a:rPr lang="uk-UA" sz="14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  <a:endParaRPr lang="uk-UA" sz="14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E5A92D6-09E9-464F-92D5-69207DC01FC2}" type="parTrans" cxnId="{F7335E63-E8C5-4CE6-BF4E-EF1983EE71C0}">
      <dgm:prSet/>
      <dgm:spPr/>
      <dgm:t>
        <a:bodyPr/>
        <a:lstStyle/>
        <a:p>
          <a:endParaRPr lang="uk-UA"/>
        </a:p>
      </dgm:t>
    </dgm:pt>
    <dgm:pt modelId="{2D570DF2-8CAC-479E-9EBF-751EC5A7E66F}" type="sibTrans" cxnId="{F7335E63-E8C5-4CE6-BF4E-EF1983EE71C0}">
      <dgm:prSet/>
      <dgm:spPr/>
      <dgm:t>
        <a:bodyPr/>
        <a:lstStyle/>
        <a:p>
          <a:endParaRPr lang="uk-UA"/>
        </a:p>
      </dgm:t>
    </dgm:pt>
    <dgm:pt modelId="{651384FA-AB2A-415E-9A00-16653E942419}">
      <dgm:prSet/>
      <dgm:spPr/>
      <dgm:t>
        <a:bodyPr/>
        <a:lstStyle/>
        <a:p>
          <a:endParaRPr lang="uk-UA"/>
        </a:p>
      </dgm:t>
    </dgm:pt>
    <dgm:pt modelId="{89868624-1710-42AE-A522-7185A526FDCB}" type="parTrans" cxnId="{CB2ACEE7-6D3D-472F-87AC-90CEB5529EDE}">
      <dgm:prSet/>
      <dgm:spPr/>
      <dgm:t>
        <a:bodyPr/>
        <a:lstStyle/>
        <a:p>
          <a:endParaRPr lang="uk-UA"/>
        </a:p>
      </dgm:t>
    </dgm:pt>
    <dgm:pt modelId="{03318D08-608D-457D-8C3C-4D1170BC7AC5}" type="sibTrans" cxnId="{CB2ACEE7-6D3D-472F-87AC-90CEB5529EDE}">
      <dgm:prSet/>
      <dgm:spPr/>
      <dgm:t>
        <a:bodyPr/>
        <a:lstStyle/>
        <a:p>
          <a:endParaRPr lang="uk-UA"/>
        </a:p>
      </dgm:t>
    </dgm:pt>
    <dgm:pt modelId="{0F94ADFA-B57F-4ED1-BCB6-FD5C23FDBB19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</a:t>
          </a:r>
          <a:r>
            <a:rPr lang="uk-UA" sz="1200" dirty="0">
              <a:solidFill>
                <a:srgbClr val="002060"/>
              </a:solidFill>
            </a:rPr>
            <a:t> </a:t>
          </a: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</a:p>
      </dgm:t>
    </dgm:pt>
    <dgm:pt modelId="{D57836B6-48E8-45C0-9099-070605AEA1D2}" type="parTrans" cxnId="{17C24FB5-5EA6-45A7-BA44-E0F87B596FCE}">
      <dgm:prSet/>
      <dgm:spPr/>
      <dgm:t>
        <a:bodyPr/>
        <a:lstStyle/>
        <a:p>
          <a:endParaRPr lang="uk-UA"/>
        </a:p>
      </dgm:t>
    </dgm:pt>
    <dgm:pt modelId="{094A2FD7-ED3B-4E2F-88E5-D6E9742B0689}" type="sibTrans" cxnId="{17C24FB5-5EA6-45A7-BA44-E0F87B596FCE}">
      <dgm:prSet/>
      <dgm:spPr/>
      <dgm:t>
        <a:bodyPr/>
        <a:lstStyle/>
        <a:p>
          <a:endParaRPr lang="uk-UA"/>
        </a:p>
      </dgm:t>
    </dgm:pt>
    <dgm:pt modelId="{C5425FBE-F5C2-4FD2-A303-15160A7B568E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ФІЛОСОФІЇ/ АСПІРАНТІВ/ПРОВІДНІ ІНЖЕНЕРИ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300" b="1" dirty="0">
              <a:solidFill>
                <a:srgbClr val="002060"/>
              </a:solidFill>
              <a:effectLst/>
            </a:rPr>
            <a:t>–</a:t>
          </a:r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1/ </a:t>
          </a:r>
          <a:r>
            <a:rPr lang="uk-UA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6/3</a:t>
          </a:r>
        </a:p>
      </dgm:t>
    </dgm:pt>
    <dgm:pt modelId="{5D694753-8AA6-4D37-8A1E-52BE7EE38E5A}" type="parTrans" cxnId="{BCADF9A1-C20A-4541-9409-FBA9D509F82E}">
      <dgm:prSet/>
      <dgm:spPr/>
      <dgm:t>
        <a:bodyPr/>
        <a:lstStyle/>
        <a:p>
          <a:endParaRPr lang="uk-UA"/>
        </a:p>
      </dgm:t>
    </dgm:pt>
    <dgm:pt modelId="{47EF760F-EE37-4788-BB83-59378F871568}" type="sibTrans" cxnId="{BCADF9A1-C20A-4541-9409-FBA9D509F82E}">
      <dgm:prSet/>
      <dgm:spPr/>
      <dgm:t>
        <a:bodyPr/>
        <a:lstStyle/>
        <a:p>
          <a:endParaRPr lang="uk-UA"/>
        </a:p>
      </dgm:t>
    </dgm:pt>
    <dgm:pt modelId="{A2F1243A-17EB-4801-9F7D-42C2D0B0BF4B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ru-RU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ЗАЛУЧЕННЯ МАГІСТРІВ </a:t>
          </a:r>
          <a:r>
            <a:rPr lang="ru-RU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ru-RU" sz="1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</a:t>
          </a:r>
          <a:endParaRPr lang="uk-UA" sz="13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43C879-A267-4A53-8EF4-765E40030FAB}" type="parTrans" cxnId="{29C155C5-06A2-40D5-8C06-1853C6202AF5}">
      <dgm:prSet/>
      <dgm:spPr/>
      <dgm:t>
        <a:bodyPr/>
        <a:lstStyle/>
        <a:p>
          <a:endParaRPr lang="uk-UA"/>
        </a:p>
      </dgm:t>
    </dgm:pt>
    <dgm:pt modelId="{88662FAB-2145-4D4D-879F-F7F6A228989E}" type="sibTrans" cxnId="{29C155C5-06A2-40D5-8C06-1853C6202AF5}">
      <dgm:prSet/>
      <dgm:spPr/>
      <dgm:t>
        <a:bodyPr/>
        <a:lstStyle/>
        <a:p>
          <a:endParaRPr lang="uk-UA"/>
        </a:p>
      </dgm:t>
    </dgm:pt>
    <dgm:pt modelId="{2411E29C-2784-4283-BC83-D9BA5AFEC056}">
      <dgm:prSet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УСЬОГО: </a:t>
          </a:r>
          <a:r>
            <a:rPr lang="uk-UA" sz="1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</a:t>
          </a:r>
        </a:p>
      </dgm:t>
    </dgm:pt>
    <dgm:pt modelId="{CE93B17D-B820-48B0-A9E9-9962010E3575}" type="sibTrans" cxnId="{0D63468C-3503-40FE-A6D9-E6CC023942B9}">
      <dgm:prSet/>
      <dgm:spPr/>
      <dgm:t>
        <a:bodyPr/>
        <a:lstStyle/>
        <a:p>
          <a:endParaRPr lang="uk-UA"/>
        </a:p>
      </dgm:t>
    </dgm:pt>
    <dgm:pt modelId="{66D392BD-4BA1-49BD-98C0-93DEAE2442F7}" type="parTrans" cxnId="{0D63468C-3503-40FE-A6D9-E6CC023942B9}">
      <dgm:prSet/>
      <dgm:spPr/>
      <dgm:t>
        <a:bodyPr/>
        <a:lstStyle/>
        <a:p>
          <a:endParaRPr lang="uk-UA"/>
        </a:p>
      </dgm:t>
    </dgm:pt>
    <dgm:pt modelId="{6640DF00-382A-4790-8A60-A9102DE55F90}">
      <dgm:prSet custT="1"/>
      <dgm:spPr>
        <a:solidFill>
          <a:schemeClr val="bg1">
            <a:lumMod val="75000"/>
            <a:alpha val="90000"/>
          </a:schemeClr>
        </a:solidFill>
      </dgm:spPr>
      <dgm:t>
        <a:bodyPr/>
        <a:lstStyle/>
        <a:p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ПІДРУЧНИКІВ/</a:t>
          </a:r>
        </a:p>
        <a:p>
          <a:r>
            <a:rPr lang="uk-UA" sz="13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ПОСІБНИКІВ/ НАВЧ. МАТ. -</a:t>
          </a:r>
          <a:r>
            <a:rPr lang="uk-UA" sz="1300" b="0" i="0" u="none" dirty="0">
              <a:solidFill>
                <a:srgbClr val="002060"/>
              </a:solidFill>
            </a:rPr>
            <a:t> </a:t>
          </a:r>
          <a:r>
            <a:rPr lang="uk-UA" sz="14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67C381-F098-4619-8DB2-B34B9C437380}" type="parTrans" cxnId="{345042E3-D0A0-4EE2-A803-525FEA6BFE9A}">
      <dgm:prSet/>
      <dgm:spPr/>
      <dgm:t>
        <a:bodyPr/>
        <a:lstStyle/>
        <a:p>
          <a:endParaRPr lang="uk-UA"/>
        </a:p>
      </dgm:t>
    </dgm:pt>
    <dgm:pt modelId="{244D5971-CB04-4AE2-8D82-C371FCB95EE1}" type="sibTrans" cxnId="{345042E3-D0A0-4EE2-A803-525FEA6BFE9A}">
      <dgm:prSet/>
      <dgm:spPr/>
      <dgm:t>
        <a:bodyPr/>
        <a:lstStyle/>
        <a:p>
          <a:endParaRPr lang="uk-UA"/>
        </a:p>
      </dgm:t>
    </dgm:pt>
    <dgm:pt modelId="{4E0118DB-5E4B-4455-8210-6807C1283746}">
      <dgm:prSet phldrT="[Текст]" custT="1"/>
      <dgm:spPr>
        <a:solidFill>
          <a:schemeClr val="bg1">
            <a:lumMod val="65000"/>
            <a:alpha val="90000"/>
          </a:schemeClr>
        </a:solidFill>
      </dgm:spPr>
      <dgm:t>
        <a:bodyPr/>
        <a:lstStyle/>
        <a:p>
          <a:r>
            <a:rPr lang="uk-UA" sz="1200" b="1" i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ПАТЕНТИ </a:t>
          </a:r>
          <a:r>
            <a:rPr lang="uk-UA" sz="12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i="0" u="none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</a:t>
          </a:r>
          <a:endParaRPr lang="uk-UA" sz="14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B737477-DABF-429B-9D22-CE5CC3E3EF03}" type="parTrans" cxnId="{683DBE16-423A-4EEA-B74C-D489BC9D76F2}">
      <dgm:prSet/>
      <dgm:spPr/>
      <dgm:t>
        <a:bodyPr/>
        <a:lstStyle/>
        <a:p>
          <a:endParaRPr lang="uk-UA"/>
        </a:p>
      </dgm:t>
    </dgm:pt>
    <dgm:pt modelId="{A768E208-FDE4-4DD1-92FA-A2EF99FF3619}" type="sibTrans" cxnId="{683DBE16-423A-4EEA-B74C-D489BC9D76F2}">
      <dgm:prSet/>
      <dgm:spPr/>
      <dgm:t>
        <a:bodyPr/>
        <a:lstStyle/>
        <a:p>
          <a:endParaRPr lang="uk-UA"/>
        </a:p>
      </dgm:t>
    </dgm:pt>
    <dgm:pt modelId="{DDF3FB9B-ECDE-4E01-81FE-163E920A3555}">
      <dgm:prSet phldrT="[Текст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pPr algn="ctr"/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КОНФЕРЕНЦІЇ </a:t>
          </a:r>
          <a:r>
            <a:rPr lang="uk-UA" sz="1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(ініційовані)</a:t>
          </a:r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</a:t>
          </a:r>
        </a:p>
        <a:p>
          <a:pPr algn="ctr"/>
          <a:r>
            <a:rPr lang="uk-UA" sz="13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ВИСТАВКИ - </a:t>
          </a:r>
          <a:r>
            <a:rPr lang="uk-UA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72BE2F1F-283F-47DA-9A9E-A92C509201C3}" type="parTrans" cxnId="{DCCE9CF6-F1A4-4E62-96F6-5B7D91876D6C}">
      <dgm:prSet/>
      <dgm:spPr/>
      <dgm:t>
        <a:bodyPr/>
        <a:lstStyle/>
        <a:p>
          <a:endParaRPr lang="uk-UA"/>
        </a:p>
      </dgm:t>
    </dgm:pt>
    <dgm:pt modelId="{0467A1BF-A796-44FF-A490-36DC583CFC9A}" type="sibTrans" cxnId="{DCCE9CF6-F1A4-4E62-96F6-5B7D91876D6C}">
      <dgm:prSet/>
      <dgm:spPr/>
      <dgm:t>
        <a:bodyPr/>
        <a:lstStyle/>
        <a:p>
          <a:endParaRPr lang="uk-UA"/>
        </a:p>
      </dgm:t>
    </dgm:pt>
    <dgm:pt modelId="{C9C938D7-B228-4BCC-9563-D0CA0319539E}" type="pres">
      <dgm:prSet presAssocID="{427E96AB-D501-4137-8CE0-41C66B7F0A1D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39A72A11-1F36-4C42-B8B9-12014AA6E23D}" type="pres">
      <dgm:prSet presAssocID="{427E96AB-D501-4137-8CE0-41C66B7F0A1D}" presName="outerBox" presStyleCnt="0"/>
      <dgm:spPr/>
    </dgm:pt>
    <dgm:pt modelId="{477F3AE4-A540-41FD-B34F-488318366CDF}" type="pres">
      <dgm:prSet presAssocID="{427E96AB-D501-4137-8CE0-41C66B7F0A1D}" presName="outerBoxParent" presStyleLbl="node1" presStyleIdx="0" presStyleCnt="3" custLinFactNeighborY="-706"/>
      <dgm:spPr/>
    </dgm:pt>
    <dgm:pt modelId="{D775FA9D-8AC5-45DC-BF5C-7F2CB28B4F25}" type="pres">
      <dgm:prSet presAssocID="{427E96AB-D501-4137-8CE0-41C66B7F0A1D}" presName="outerBoxChildren" presStyleCnt="0"/>
      <dgm:spPr/>
    </dgm:pt>
    <dgm:pt modelId="{4F43ACFC-758A-4026-9505-1263B075C890}" type="pres">
      <dgm:prSet presAssocID="{1CE422DA-8EB3-4EDC-8757-7CC7C1A04EB3}" presName="oChild" presStyleLbl="fgAcc1" presStyleIdx="0" presStyleCnt="13" custScaleX="122941" custLinFactY="-25593" custLinFactNeighborX="7999" custLinFactNeighborY="-100000">
        <dgm:presLayoutVars>
          <dgm:bulletEnabled val="1"/>
        </dgm:presLayoutVars>
      </dgm:prSet>
      <dgm:spPr/>
    </dgm:pt>
    <dgm:pt modelId="{57DC0478-3742-4FDE-9FD2-38F8F22B8F8C}" type="pres">
      <dgm:prSet presAssocID="{059785EB-3DB6-480F-A351-404555447C1A}" presName="outerSibTrans" presStyleCnt="0"/>
      <dgm:spPr/>
    </dgm:pt>
    <dgm:pt modelId="{1A6C32FE-EF22-466C-9C50-3501C3975E80}" type="pres">
      <dgm:prSet presAssocID="{00C13383-F156-4E45-8A07-134BD1E14D25}" presName="oChild" presStyleLbl="fgAcc1" presStyleIdx="1" presStyleCnt="13" custScaleX="124641" custLinFactY="-18268" custLinFactNeighborX="5604" custLinFactNeighborY="-100000">
        <dgm:presLayoutVars>
          <dgm:bulletEnabled val="1"/>
        </dgm:presLayoutVars>
      </dgm:prSet>
      <dgm:spPr/>
    </dgm:pt>
    <dgm:pt modelId="{9D0C740B-BA92-4063-866E-A2B02A460F9B}" type="pres">
      <dgm:prSet presAssocID="{2D570DF2-8CAC-479E-9EBF-751EC5A7E66F}" presName="outerSibTrans" presStyleCnt="0"/>
      <dgm:spPr/>
    </dgm:pt>
    <dgm:pt modelId="{B04F5F9A-8E35-4FF6-9BD3-2E20C532EA93}" type="pres">
      <dgm:prSet presAssocID="{0F94ADFA-B57F-4ED1-BCB6-FD5C23FDBB19}" presName="oChild" presStyleLbl="fgAcc1" presStyleIdx="2" presStyleCnt="13" custScaleX="120867" custLinFactY="-8571" custLinFactNeighborX="5717" custLinFactNeighborY="-100000">
        <dgm:presLayoutVars>
          <dgm:bulletEnabled val="1"/>
        </dgm:presLayoutVars>
      </dgm:prSet>
      <dgm:spPr/>
    </dgm:pt>
    <dgm:pt modelId="{7A3C4CAF-5C7A-4426-A3D7-20AFE25115AE}" type="pres">
      <dgm:prSet presAssocID="{094A2FD7-ED3B-4E2F-88E5-D6E9742B0689}" presName="outerSibTrans" presStyleCnt="0"/>
      <dgm:spPr/>
    </dgm:pt>
    <dgm:pt modelId="{1822C5EC-9E7D-472B-AB87-5DE2F2761A88}" type="pres">
      <dgm:prSet presAssocID="{C5425FBE-F5C2-4FD2-A303-15160A7B568E}" presName="oChild" presStyleLbl="fgAcc1" presStyleIdx="3" presStyleCnt="13" custScaleX="120869" custScaleY="113711" custLinFactNeighborX="5718" custLinFactNeighborY="-99267">
        <dgm:presLayoutVars>
          <dgm:bulletEnabled val="1"/>
        </dgm:presLayoutVars>
      </dgm:prSet>
      <dgm:spPr/>
    </dgm:pt>
    <dgm:pt modelId="{3952FBD8-251E-4A24-AB84-205A6A9E2C2A}" type="pres">
      <dgm:prSet presAssocID="{47EF760F-EE37-4788-BB83-59378F871568}" presName="outerSibTrans" presStyleCnt="0"/>
      <dgm:spPr/>
    </dgm:pt>
    <dgm:pt modelId="{72C3EC71-1002-4613-9D37-C07DAE7AFD62}" type="pres">
      <dgm:prSet presAssocID="{A2F1243A-17EB-4801-9F7D-42C2D0B0BF4B}" presName="oChild" presStyleLbl="fgAcc1" presStyleIdx="4" presStyleCnt="13" custScaleX="117038" custLinFactY="237" custLinFactNeighborX="2544" custLinFactNeighborY="100000">
        <dgm:presLayoutVars>
          <dgm:bulletEnabled val="1"/>
        </dgm:presLayoutVars>
      </dgm:prSet>
      <dgm:spPr/>
    </dgm:pt>
    <dgm:pt modelId="{4527C497-462E-4680-83E3-C0C4824B18EA}" type="pres">
      <dgm:prSet presAssocID="{88662FAB-2145-4D4D-879F-F7F6A228989E}" presName="outerSibTrans" presStyleCnt="0"/>
      <dgm:spPr/>
    </dgm:pt>
    <dgm:pt modelId="{08BD1CF2-5CA0-4735-AD48-2EE119595BC0}" type="pres">
      <dgm:prSet presAssocID="{2411E29C-2784-4283-BC83-D9BA5AFEC056}" presName="oChild" presStyleLbl="fgAcc1" presStyleIdx="5" presStyleCnt="13" custScaleX="117432" custScaleY="83105" custLinFactY="8477" custLinFactNeighborX="5346" custLinFactNeighborY="100000">
        <dgm:presLayoutVars>
          <dgm:bulletEnabled val="1"/>
        </dgm:presLayoutVars>
      </dgm:prSet>
      <dgm:spPr/>
    </dgm:pt>
    <dgm:pt modelId="{9EF5FD3D-EDA4-4B3A-BB94-39D71864EC86}" type="pres">
      <dgm:prSet presAssocID="{427E96AB-D501-4137-8CE0-41C66B7F0A1D}" presName="middleBox" presStyleCnt="0"/>
      <dgm:spPr/>
    </dgm:pt>
    <dgm:pt modelId="{47F79A6C-3224-4642-82F3-C3E6F0979F3D}" type="pres">
      <dgm:prSet presAssocID="{427E96AB-D501-4137-8CE0-41C66B7F0A1D}" presName="middleBoxParent" presStyleLbl="node1" presStyleIdx="1" presStyleCnt="3" custScaleY="108804" custLinFactNeighborX="1786" custLinFactNeighborY="-2544"/>
      <dgm:spPr/>
    </dgm:pt>
    <dgm:pt modelId="{2DFD7BCF-1022-4FE7-B2F8-D48C5D6F8468}" type="pres">
      <dgm:prSet presAssocID="{427E96AB-D501-4137-8CE0-41C66B7F0A1D}" presName="middleBoxChildren" presStyleCnt="0"/>
      <dgm:spPr/>
    </dgm:pt>
    <dgm:pt modelId="{F437371E-4AF1-4AED-A32D-413B92227BDE}" type="pres">
      <dgm:prSet presAssocID="{AEFB61C3-5B0D-4685-9F87-864FC6B3854A}" presName="mChild" presStyleLbl="fgAcc1" presStyleIdx="6" presStyleCnt="13" custScaleX="153038" custScaleY="1283385" custLinFactY="-735450" custLinFactNeighborX="39922" custLinFactNeighborY="-800000">
        <dgm:presLayoutVars>
          <dgm:bulletEnabled val="1"/>
        </dgm:presLayoutVars>
      </dgm:prSet>
      <dgm:spPr/>
    </dgm:pt>
    <dgm:pt modelId="{7665BF50-A46A-40BA-84DC-347FD3070460}" type="pres">
      <dgm:prSet presAssocID="{209E05B0-DB50-4875-8102-59448C1C0940}" presName="middleSibTrans" presStyleCnt="0"/>
      <dgm:spPr/>
    </dgm:pt>
    <dgm:pt modelId="{3D4C9E29-1AE2-4DE0-A6D4-101E521C232A}" type="pres">
      <dgm:prSet presAssocID="{6A00A6AC-04A0-4E74-A78E-6E4D2DD571D8}" presName="mChild" presStyleLbl="fgAcc1" presStyleIdx="7" presStyleCnt="13" custScaleX="156946" custScaleY="2000000" custLinFactY="-354906" custLinFactNeighborX="36142" custLinFactNeighborY="-400000">
        <dgm:presLayoutVars>
          <dgm:bulletEnabled val="1"/>
        </dgm:presLayoutVars>
      </dgm:prSet>
      <dgm:spPr/>
    </dgm:pt>
    <dgm:pt modelId="{8D844804-920F-4BEE-BBCB-C6447D25EC46}" type="pres">
      <dgm:prSet presAssocID="{2F316B69-DB7B-4889-9C72-AD5C53D52BBC}" presName="middleSibTrans" presStyleCnt="0"/>
      <dgm:spPr/>
    </dgm:pt>
    <dgm:pt modelId="{B79743AE-99C5-4461-A66C-A7E146387A7D}" type="pres">
      <dgm:prSet presAssocID="{DDF3FB9B-ECDE-4E01-81FE-163E920A3555}" presName="mChild" presStyleLbl="fgAcc1" presStyleIdx="8" presStyleCnt="13" custScaleX="153727" custScaleY="1629093" custLinFactY="212042" custLinFactNeighborX="32014" custLinFactNeighborY="300000">
        <dgm:presLayoutVars>
          <dgm:bulletEnabled val="1"/>
        </dgm:presLayoutVars>
      </dgm:prSet>
      <dgm:spPr/>
    </dgm:pt>
    <dgm:pt modelId="{F3D20687-B463-427C-836F-822676AA5175}" type="pres">
      <dgm:prSet presAssocID="{427E96AB-D501-4137-8CE0-41C66B7F0A1D}" presName="centerBox" presStyleCnt="0"/>
      <dgm:spPr/>
    </dgm:pt>
    <dgm:pt modelId="{B4C01BCD-1B62-47AA-B5C6-CE2AA90DC55E}" type="pres">
      <dgm:prSet presAssocID="{427E96AB-D501-4137-8CE0-41C66B7F0A1D}" presName="centerBoxParent" presStyleLbl="node1" presStyleIdx="2" presStyleCnt="3" custScaleX="82346" custScaleY="126545" custLinFactNeighborX="10432" custLinFactNeighborY="-4077"/>
      <dgm:spPr/>
    </dgm:pt>
    <dgm:pt modelId="{A1C4C798-856B-48F3-B8B8-6BBD6FA57D41}" type="pres">
      <dgm:prSet presAssocID="{427E96AB-D501-4137-8CE0-41C66B7F0A1D}" presName="centerBoxChildren" presStyleCnt="0"/>
      <dgm:spPr/>
    </dgm:pt>
    <dgm:pt modelId="{C59A97AF-D4B1-48DD-B583-6875200FF638}" type="pres">
      <dgm:prSet presAssocID="{0F920F33-BF34-483A-BAD2-647647CAAF56}" presName="cChild" presStyleLbl="fgAcc1" presStyleIdx="9" presStyleCnt="13" custScaleX="2000000" custScaleY="100488" custLinFactX="1910894" custLinFactNeighborX="2000000" custLinFactNeighborY="25578">
        <dgm:presLayoutVars>
          <dgm:bulletEnabled val="1"/>
        </dgm:presLayoutVars>
      </dgm:prSet>
      <dgm:spPr/>
    </dgm:pt>
    <dgm:pt modelId="{401E0774-C735-4A81-ADB5-2C7BDB75BCBD}" type="pres">
      <dgm:prSet presAssocID="{65D8420A-5E03-4066-AB76-6478CA2DD6D5}" presName="centerSibTrans" presStyleCnt="0"/>
      <dgm:spPr/>
    </dgm:pt>
    <dgm:pt modelId="{982E7EB3-F3EC-45EF-BCB0-7F7543DCCCC4}" type="pres">
      <dgm:prSet presAssocID="{6640DF00-382A-4790-8A60-A9102DE55F90}" presName="cChild" presStyleLbl="fgAcc1" presStyleIdx="10" presStyleCnt="13" custScaleX="2000000" custScaleY="79878" custLinFactX="1467240" custLinFactNeighborX="1500000" custLinFactNeighborY="-77963">
        <dgm:presLayoutVars>
          <dgm:bulletEnabled val="1"/>
        </dgm:presLayoutVars>
      </dgm:prSet>
      <dgm:spPr/>
    </dgm:pt>
    <dgm:pt modelId="{7E179A99-9F08-4404-AADF-56ED8792BC21}" type="pres">
      <dgm:prSet presAssocID="{244D5971-CB04-4AE2-8D82-C371FCB95EE1}" presName="centerSibTrans" presStyleCnt="0"/>
      <dgm:spPr/>
    </dgm:pt>
    <dgm:pt modelId="{CAA12C97-1C1A-4E36-837B-A377520DBEAB}" type="pres">
      <dgm:prSet presAssocID="{19BF8922-8EA2-4710-8959-9DC9C49F7E6F}" presName="cChild" presStyleLbl="fgAcc1" presStyleIdx="11" presStyleCnt="13" custScaleX="2000000" custScaleY="60099" custLinFactX="1846922" custLinFactNeighborX="1900000" custLinFactNeighborY="-30133">
        <dgm:presLayoutVars>
          <dgm:bulletEnabled val="1"/>
        </dgm:presLayoutVars>
      </dgm:prSet>
      <dgm:spPr/>
    </dgm:pt>
    <dgm:pt modelId="{AAB76317-1F71-433B-8AB0-BAFD9AB47E29}" type="pres">
      <dgm:prSet presAssocID="{5E65909B-0FCE-49D8-AB00-8A42057B482A}" presName="centerSibTrans" presStyleCnt="0"/>
      <dgm:spPr/>
    </dgm:pt>
    <dgm:pt modelId="{1642ABAE-99EA-47B5-9BF6-C7BEE44410F8}" type="pres">
      <dgm:prSet presAssocID="{4E0118DB-5E4B-4455-8210-6807C1283746}" presName="cChild" presStyleLbl="fgAcc1" presStyleIdx="12" presStyleCnt="13" custScaleX="2000000" custScaleY="61858" custLinFactX="-1237812" custLinFactNeighborX="-1300000" custLinFactNeighborY="49677">
        <dgm:presLayoutVars>
          <dgm:bulletEnabled val="1"/>
        </dgm:presLayoutVars>
      </dgm:prSet>
      <dgm:spPr/>
    </dgm:pt>
  </dgm:ptLst>
  <dgm:cxnLst>
    <dgm:cxn modelId="{683DBE16-423A-4EEA-B74C-D489BC9D76F2}" srcId="{0ED363B5-5796-4BE8-B1FD-362AC771DBCE}" destId="{4E0118DB-5E4B-4455-8210-6807C1283746}" srcOrd="3" destOrd="0" parTransId="{DB737477-DABF-429B-9D22-CE5CC3E3EF03}" sibTransId="{A768E208-FDE4-4DD1-92FA-A2EF99FF3619}"/>
    <dgm:cxn modelId="{4865BF30-B407-49D3-9BD8-8B99F10D6B54}" type="presOf" srcId="{2411E29C-2784-4283-BC83-D9BA5AFEC056}" destId="{08BD1CF2-5CA0-4735-AD48-2EE119595BC0}" srcOrd="0" destOrd="0" presId="urn:microsoft.com/office/officeart/2005/8/layout/target2"/>
    <dgm:cxn modelId="{AE410531-811B-4BD3-AD31-BD5E0CDF6828}" srcId="{0ED363B5-5796-4BE8-B1FD-362AC771DBCE}" destId="{0F920F33-BF34-483A-BAD2-647647CAAF56}" srcOrd="0" destOrd="0" parTransId="{17FE2684-D09B-4E3E-ACD0-041B75E963E4}" sibTransId="{65D8420A-5E03-4066-AB76-6478CA2DD6D5}"/>
    <dgm:cxn modelId="{E4D97436-116B-4A16-B49D-3690AE1CED42}" srcId="{427E96AB-D501-4137-8CE0-41C66B7F0A1D}" destId="{195F40F7-405D-4044-A665-29C992D3A7A2}" srcOrd="0" destOrd="0" parTransId="{A3907FAC-83D2-494C-93E5-EF6C78E2ABF9}" sibTransId="{098A7BF9-1C2A-4FEA-96CF-9042FA7D1FB6}"/>
    <dgm:cxn modelId="{CDA1103C-94E4-4EE9-A4E8-D7300C975988}" type="presOf" srcId="{1CE422DA-8EB3-4EDC-8757-7CC7C1A04EB3}" destId="{4F43ACFC-758A-4026-9505-1263B075C890}" srcOrd="0" destOrd="0" presId="urn:microsoft.com/office/officeart/2005/8/layout/target2"/>
    <dgm:cxn modelId="{1604F95B-5027-430B-8321-D185DC48A921}" type="presOf" srcId="{195F40F7-405D-4044-A665-29C992D3A7A2}" destId="{477F3AE4-A540-41FD-B34F-488318366CDF}" srcOrd="0" destOrd="0" presId="urn:microsoft.com/office/officeart/2005/8/layout/target2"/>
    <dgm:cxn modelId="{A8D99D60-8A91-472B-8ADF-9C9DF4D4B4B9}" type="presOf" srcId="{0F920F33-BF34-483A-BAD2-647647CAAF56}" destId="{C59A97AF-D4B1-48DD-B583-6875200FF638}" srcOrd="0" destOrd="0" presId="urn:microsoft.com/office/officeart/2005/8/layout/target2"/>
    <dgm:cxn modelId="{3BD90063-ADEA-4A75-8144-A3894A5E6FEA}" srcId="{427E96AB-D501-4137-8CE0-41C66B7F0A1D}" destId="{FC3438E9-7D6C-4105-9041-CA9F2CBFE6BE}" srcOrd="1" destOrd="0" parTransId="{D20D184D-0A5F-4102-8647-4B20E616CF57}" sibTransId="{0CAB6B35-5726-43AB-A095-D22CBD884E1F}"/>
    <dgm:cxn modelId="{F7335E63-E8C5-4CE6-BF4E-EF1983EE71C0}" srcId="{195F40F7-405D-4044-A665-29C992D3A7A2}" destId="{00C13383-F156-4E45-8A07-134BD1E14D25}" srcOrd="1" destOrd="0" parTransId="{DE5A92D6-09E9-464F-92D5-69207DC01FC2}" sibTransId="{2D570DF2-8CAC-479E-9EBF-751EC5A7E66F}"/>
    <dgm:cxn modelId="{B1028645-696F-429A-9217-7AD69E99A88A}" type="presOf" srcId="{427E96AB-D501-4137-8CE0-41C66B7F0A1D}" destId="{C9C938D7-B228-4BCC-9563-D0CA0319539E}" srcOrd="0" destOrd="0" presId="urn:microsoft.com/office/officeart/2005/8/layout/target2"/>
    <dgm:cxn modelId="{68797747-7841-46D3-B32B-FD69614BD0ED}" srcId="{427E96AB-D501-4137-8CE0-41C66B7F0A1D}" destId="{0ED363B5-5796-4BE8-B1FD-362AC771DBCE}" srcOrd="2" destOrd="0" parTransId="{875DDEBF-4C20-43CB-8CAB-61D92990B447}" sibTransId="{6FE29189-CEC2-4805-8956-42684DF8964A}"/>
    <dgm:cxn modelId="{3B712449-D2DB-4DAD-904B-135D21C209C2}" srcId="{FC3438E9-7D6C-4105-9041-CA9F2CBFE6BE}" destId="{AEFB61C3-5B0D-4685-9F87-864FC6B3854A}" srcOrd="0" destOrd="0" parTransId="{8032317C-ED18-4102-BD8B-B972F90B9556}" sibTransId="{209E05B0-DB50-4875-8102-59448C1C0940}"/>
    <dgm:cxn modelId="{6B3CDE6F-9526-4C93-87FA-317EBE152A40}" type="presOf" srcId="{6A00A6AC-04A0-4E74-A78E-6E4D2DD571D8}" destId="{3D4C9E29-1AE2-4DE0-A6D4-101E521C232A}" srcOrd="0" destOrd="0" presId="urn:microsoft.com/office/officeart/2005/8/layout/target2"/>
    <dgm:cxn modelId="{F4D41B7E-D23D-4FAD-A8B7-BFCA026E7AF8}" type="presOf" srcId="{6640DF00-382A-4790-8A60-A9102DE55F90}" destId="{982E7EB3-F3EC-45EF-BCB0-7F7543DCCCC4}" srcOrd="0" destOrd="0" presId="urn:microsoft.com/office/officeart/2005/8/layout/target2"/>
    <dgm:cxn modelId="{E93D3F83-5022-4CE9-99A6-B8245F579BE1}" srcId="{FC3438E9-7D6C-4105-9041-CA9F2CBFE6BE}" destId="{6A00A6AC-04A0-4E74-A78E-6E4D2DD571D8}" srcOrd="1" destOrd="0" parTransId="{3FC8CC96-5146-412D-85EE-0F0CDCAC8142}" sibTransId="{2F316B69-DB7B-4889-9C72-AD5C53D52BBC}"/>
    <dgm:cxn modelId="{0D63468C-3503-40FE-A6D9-E6CC023942B9}" srcId="{195F40F7-405D-4044-A665-29C992D3A7A2}" destId="{2411E29C-2784-4283-BC83-D9BA5AFEC056}" srcOrd="5" destOrd="0" parTransId="{66D392BD-4BA1-49BD-98C0-93DEAE2442F7}" sibTransId="{CE93B17D-B820-48B0-A9E9-9962010E3575}"/>
    <dgm:cxn modelId="{3D82E08F-0985-4528-A0FC-68B5A05C4218}" type="presOf" srcId="{DDF3FB9B-ECDE-4E01-81FE-163E920A3555}" destId="{B79743AE-99C5-4461-A66C-A7E146387A7D}" srcOrd="0" destOrd="0" presId="urn:microsoft.com/office/officeart/2005/8/layout/target2"/>
    <dgm:cxn modelId="{50465190-B719-496F-9BD3-19164A19FDF9}" type="presOf" srcId="{0F94ADFA-B57F-4ED1-BCB6-FD5C23FDBB19}" destId="{B04F5F9A-8E35-4FF6-9BD3-2E20C532EA93}" srcOrd="0" destOrd="0" presId="urn:microsoft.com/office/officeart/2005/8/layout/target2"/>
    <dgm:cxn modelId="{C91B9995-8C30-4957-B33D-D9D5A628A538}" type="presOf" srcId="{AEFB61C3-5B0D-4685-9F87-864FC6B3854A}" destId="{F437371E-4AF1-4AED-A32D-413B92227BDE}" srcOrd="0" destOrd="0" presId="urn:microsoft.com/office/officeart/2005/8/layout/target2"/>
    <dgm:cxn modelId="{BCADF9A1-C20A-4541-9409-FBA9D509F82E}" srcId="{195F40F7-405D-4044-A665-29C992D3A7A2}" destId="{C5425FBE-F5C2-4FD2-A303-15160A7B568E}" srcOrd="3" destOrd="0" parTransId="{5D694753-8AA6-4D37-8A1E-52BE7EE38E5A}" sibTransId="{47EF760F-EE37-4788-BB83-59378F871568}"/>
    <dgm:cxn modelId="{9CF009AA-F1FA-4767-9CAC-E641987E027B}" type="presOf" srcId="{0ED363B5-5796-4BE8-B1FD-362AC771DBCE}" destId="{B4C01BCD-1B62-47AA-B5C6-CE2AA90DC55E}" srcOrd="0" destOrd="0" presId="urn:microsoft.com/office/officeart/2005/8/layout/target2"/>
    <dgm:cxn modelId="{17C24FB5-5EA6-45A7-BA44-E0F87B596FCE}" srcId="{195F40F7-405D-4044-A665-29C992D3A7A2}" destId="{0F94ADFA-B57F-4ED1-BCB6-FD5C23FDBB19}" srcOrd="2" destOrd="0" parTransId="{D57836B6-48E8-45C0-9099-070605AEA1D2}" sibTransId="{094A2FD7-ED3B-4E2F-88E5-D6E9742B0689}"/>
    <dgm:cxn modelId="{BB52CDBA-F893-4218-9EC1-C879BBA3E145}" type="presOf" srcId="{00C13383-F156-4E45-8A07-134BD1E14D25}" destId="{1A6C32FE-EF22-466C-9C50-3501C3975E80}" srcOrd="0" destOrd="0" presId="urn:microsoft.com/office/officeart/2005/8/layout/target2"/>
    <dgm:cxn modelId="{29C155C5-06A2-40D5-8C06-1853C6202AF5}" srcId="{195F40F7-405D-4044-A665-29C992D3A7A2}" destId="{A2F1243A-17EB-4801-9F7D-42C2D0B0BF4B}" srcOrd="4" destOrd="0" parTransId="{A443C879-A267-4A53-8EF4-765E40030FAB}" sibTransId="{88662FAB-2145-4D4D-879F-F7F6A228989E}"/>
    <dgm:cxn modelId="{DF8F54DD-4E26-4351-AA12-CF890BF4C821}" srcId="{195F40F7-405D-4044-A665-29C992D3A7A2}" destId="{1CE422DA-8EB3-4EDC-8757-7CC7C1A04EB3}" srcOrd="0" destOrd="0" parTransId="{0ACA4D57-A973-4B99-B60B-FCDE92F0F2C5}" sibTransId="{059785EB-3DB6-480F-A351-404555447C1A}"/>
    <dgm:cxn modelId="{AB1D9BE2-B308-4DB0-8111-5D89AB4614A4}" srcId="{0ED363B5-5796-4BE8-B1FD-362AC771DBCE}" destId="{19BF8922-8EA2-4710-8959-9DC9C49F7E6F}" srcOrd="2" destOrd="0" parTransId="{630EEB47-654F-46F3-9C52-E999D53C7070}" sibTransId="{5E65909B-0FCE-49D8-AB00-8A42057B482A}"/>
    <dgm:cxn modelId="{345042E3-D0A0-4EE2-A803-525FEA6BFE9A}" srcId="{0ED363B5-5796-4BE8-B1FD-362AC771DBCE}" destId="{6640DF00-382A-4790-8A60-A9102DE55F90}" srcOrd="1" destOrd="0" parTransId="{A467C381-F098-4619-8DB2-B34B9C437380}" sibTransId="{244D5971-CB04-4AE2-8D82-C371FCB95EE1}"/>
    <dgm:cxn modelId="{F33DFAE3-1401-4895-A748-BE300EA44150}" type="presOf" srcId="{C5425FBE-F5C2-4FD2-A303-15160A7B568E}" destId="{1822C5EC-9E7D-472B-AB87-5DE2F2761A88}" srcOrd="0" destOrd="0" presId="urn:microsoft.com/office/officeart/2005/8/layout/target2"/>
    <dgm:cxn modelId="{CB2ACEE7-6D3D-472F-87AC-90CEB5529EDE}" srcId="{427E96AB-D501-4137-8CE0-41C66B7F0A1D}" destId="{651384FA-AB2A-415E-9A00-16653E942419}" srcOrd="3" destOrd="0" parTransId="{89868624-1710-42AE-A522-7185A526FDCB}" sibTransId="{03318D08-608D-457D-8C3C-4D1170BC7AC5}"/>
    <dgm:cxn modelId="{02F23CEB-66DC-4FCE-B12E-07BDA939229F}" type="presOf" srcId="{A2F1243A-17EB-4801-9F7D-42C2D0B0BF4B}" destId="{72C3EC71-1002-4613-9D37-C07DAE7AFD62}" srcOrd="0" destOrd="0" presId="urn:microsoft.com/office/officeart/2005/8/layout/target2"/>
    <dgm:cxn modelId="{800A69EB-D181-4F6A-9671-F0BFE94FFB6E}" type="presOf" srcId="{4E0118DB-5E4B-4455-8210-6807C1283746}" destId="{1642ABAE-99EA-47B5-9BF6-C7BEE44410F8}" srcOrd="0" destOrd="0" presId="urn:microsoft.com/office/officeart/2005/8/layout/target2"/>
    <dgm:cxn modelId="{4743ADF0-0E7C-4689-8B55-6F293CC1326F}" type="presOf" srcId="{FC3438E9-7D6C-4105-9041-CA9F2CBFE6BE}" destId="{47F79A6C-3224-4642-82F3-C3E6F0979F3D}" srcOrd="0" destOrd="0" presId="urn:microsoft.com/office/officeart/2005/8/layout/target2"/>
    <dgm:cxn modelId="{7424EBF4-AE78-4CB7-BB73-E3A1F244ECF2}" type="presOf" srcId="{19BF8922-8EA2-4710-8959-9DC9C49F7E6F}" destId="{CAA12C97-1C1A-4E36-837B-A377520DBEAB}" srcOrd="0" destOrd="0" presId="urn:microsoft.com/office/officeart/2005/8/layout/target2"/>
    <dgm:cxn modelId="{DCCE9CF6-F1A4-4E62-96F6-5B7D91876D6C}" srcId="{FC3438E9-7D6C-4105-9041-CA9F2CBFE6BE}" destId="{DDF3FB9B-ECDE-4E01-81FE-163E920A3555}" srcOrd="2" destOrd="0" parTransId="{72BE2F1F-283F-47DA-9A9E-A92C509201C3}" sibTransId="{0467A1BF-A796-44FF-A490-36DC583CFC9A}"/>
    <dgm:cxn modelId="{61458AD3-2F86-4CE6-9A99-5CB4D3A12A5D}" type="presParOf" srcId="{C9C938D7-B228-4BCC-9563-D0CA0319539E}" destId="{39A72A11-1F36-4C42-B8B9-12014AA6E23D}" srcOrd="0" destOrd="0" presId="urn:microsoft.com/office/officeart/2005/8/layout/target2"/>
    <dgm:cxn modelId="{3486FF6A-9954-4523-A7E5-58A36C721728}" type="presParOf" srcId="{39A72A11-1F36-4C42-B8B9-12014AA6E23D}" destId="{477F3AE4-A540-41FD-B34F-488318366CDF}" srcOrd="0" destOrd="0" presId="urn:microsoft.com/office/officeart/2005/8/layout/target2"/>
    <dgm:cxn modelId="{072168AA-6DA7-4219-8EDC-C176FC502941}" type="presParOf" srcId="{39A72A11-1F36-4C42-B8B9-12014AA6E23D}" destId="{D775FA9D-8AC5-45DC-BF5C-7F2CB28B4F25}" srcOrd="1" destOrd="0" presId="urn:microsoft.com/office/officeart/2005/8/layout/target2"/>
    <dgm:cxn modelId="{91D5F6C4-5B68-4088-8B08-D74706EDAC0C}" type="presParOf" srcId="{D775FA9D-8AC5-45DC-BF5C-7F2CB28B4F25}" destId="{4F43ACFC-758A-4026-9505-1263B075C890}" srcOrd="0" destOrd="0" presId="urn:microsoft.com/office/officeart/2005/8/layout/target2"/>
    <dgm:cxn modelId="{5E980C4B-A30E-4B94-ADD9-E45455E39C3A}" type="presParOf" srcId="{D775FA9D-8AC5-45DC-BF5C-7F2CB28B4F25}" destId="{57DC0478-3742-4FDE-9FD2-38F8F22B8F8C}" srcOrd="1" destOrd="0" presId="urn:microsoft.com/office/officeart/2005/8/layout/target2"/>
    <dgm:cxn modelId="{B179D6DF-2729-4B62-87CA-A6538D5C959F}" type="presParOf" srcId="{D775FA9D-8AC5-45DC-BF5C-7F2CB28B4F25}" destId="{1A6C32FE-EF22-466C-9C50-3501C3975E80}" srcOrd="2" destOrd="0" presId="urn:microsoft.com/office/officeart/2005/8/layout/target2"/>
    <dgm:cxn modelId="{72F4D0D2-6DB4-4535-891D-ABC65ACACCC7}" type="presParOf" srcId="{D775FA9D-8AC5-45DC-BF5C-7F2CB28B4F25}" destId="{9D0C740B-BA92-4063-866E-A2B02A460F9B}" srcOrd="3" destOrd="0" presId="urn:microsoft.com/office/officeart/2005/8/layout/target2"/>
    <dgm:cxn modelId="{4866C780-54EC-48A1-B90B-1994591CB512}" type="presParOf" srcId="{D775FA9D-8AC5-45DC-BF5C-7F2CB28B4F25}" destId="{B04F5F9A-8E35-4FF6-9BD3-2E20C532EA93}" srcOrd="4" destOrd="0" presId="urn:microsoft.com/office/officeart/2005/8/layout/target2"/>
    <dgm:cxn modelId="{34B9A938-D77C-4AF3-BEC3-030B9684AC52}" type="presParOf" srcId="{D775FA9D-8AC5-45DC-BF5C-7F2CB28B4F25}" destId="{7A3C4CAF-5C7A-4426-A3D7-20AFE25115AE}" srcOrd="5" destOrd="0" presId="urn:microsoft.com/office/officeart/2005/8/layout/target2"/>
    <dgm:cxn modelId="{B4B37E13-8D94-468A-A644-26ECFA9D3A93}" type="presParOf" srcId="{D775FA9D-8AC5-45DC-BF5C-7F2CB28B4F25}" destId="{1822C5EC-9E7D-472B-AB87-5DE2F2761A88}" srcOrd="6" destOrd="0" presId="urn:microsoft.com/office/officeart/2005/8/layout/target2"/>
    <dgm:cxn modelId="{58852B05-68D4-48E8-ACD4-D1241D42DF0A}" type="presParOf" srcId="{D775FA9D-8AC5-45DC-BF5C-7F2CB28B4F25}" destId="{3952FBD8-251E-4A24-AB84-205A6A9E2C2A}" srcOrd="7" destOrd="0" presId="urn:microsoft.com/office/officeart/2005/8/layout/target2"/>
    <dgm:cxn modelId="{70D2C4F4-893D-4A63-8C48-FF8201B0A7E7}" type="presParOf" srcId="{D775FA9D-8AC5-45DC-BF5C-7F2CB28B4F25}" destId="{72C3EC71-1002-4613-9D37-C07DAE7AFD62}" srcOrd="8" destOrd="0" presId="urn:microsoft.com/office/officeart/2005/8/layout/target2"/>
    <dgm:cxn modelId="{00B3FBCE-EF27-4DCD-AD05-B66D2ECEE30F}" type="presParOf" srcId="{D775FA9D-8AC5-45DC-BF5C-7F2CB28B4F25}" destId="{4527C497-462E-4680-83E3-C0C4824B18EA}" srcOrd="9" destOrd="0" presId="urn:microsoft.com/office/officeart/2005/8/layout/target2"/>
    <dgm:cxn modelId="{85766F63-2034-4E46-A724-1E9E412574B2}" type="presParOf" srcId="{D775FA9D-8AC5-45DC-BF5C-7F2CB28B4F25}" destId="{08BD1CF2-5CA0-4735-AD48-2EE119595BC0}" srcOrd="10" destOrd="0" presId="urn:microsoft.com/office/officeart/2005/8/layout/target2"/>
    <dgm:cxn modelId="{8EA5EF12-D375-4A29-A714-D4021F72C43F}" type="presParOf" srcId="{C9C938D7-B228-4BCC-9563-D0CA0319539E}" destId="{9EF5FD3D-EDA4-4B3A-BB94-39D71864EC86}" srcOrd="1" destOrd="0" presId="urn:microsoft.com/office/officeart/2005/8/layout/target2"/>
    <dgm:cxn modelId="{E80E9DF1-4234-41B1-A51A-62BBAFC06054}" type="presParOf" srcId="{9EF5FD3D-EDA4-4B3A-BB94-39D71864EC86}" destId="{47F79A6C-3224-4642-82F3-C3E6F0979F3D}" srcOrd="0" destOrd="0" presId="urn:microsoft.com/office/officeart/2005/8/layout/target2"/>
    <dgm:cxn modelId="{124044A8-1F20-49BD-9EEE-5CEC7B33B8EA}" type="presParOf" srcId="{9EF5FD3D-EDA4-4B3A-BB94-39D71864EC86}" destId="{2DFD7BCF-1022-4FE7-B2F8-D48C5D6F8468}" srcOrd="1" destOrd="0" presId="urn:microsoft.com/office/officeart/2005/8/layout/target2"/>
    <dgm:cxn modelId="{9167688A-8745-4299-88A1-17AC697BEF7D}" type="presParOf" srcId="{2DFD7BCF-1022-4FE7-B2F8-D48C5D6F8468}" destId="{F437371E-4AF1-4AED-A32D-413B92227BDE}" srcOrd="0" destOrd="0" presId="urn:microsoft.com/office/officeart/2005/8/layout/target2"/>
    <dgm:cxn modelId="{1842564C-EA10-44E4-8C98-F76BE1A1E34B}" type="presParOf" srcId="{2DFD7BCF-1022-4FE7-B2F8-D48C5D6F8468}" destId="{7665BF50-A46A-40BA-84DC-347FD3070460}" srcOrd="1" destOrd="0" presId="urn:microsoft.com/office/officeart/2005/8/layout/target2"/>
    <dgm:cxn modelId="{35F3A18B-9867-4881-A715-EB461231814C}" type="presParOf" srcId="{2DFD7BCF-1022-4FE7-B2F8-D48C5D6F8468}" destId="{3D4C9E29-1AE2-4DE0-A6D4-101E521C232A}" srcOrd="2" destOrd="0" presId="urn:microsoft.com/office/officeart/2005/8/layout/target2"/>
    <dgm:cxn modelId="{E8C14D9A-55F7-46DB-8B40-6E81D033BBE8}" type="presParOf" srcId="{2DFD7BCF-1022-4FE7-B2F8-D48C5D6F8468}" destId="{8D844804-920F-4BEE-BBCB-C6447D25EC46}" srcOrd="3" destOrd="0" presId="urn:microsoft.com/office/officeart/2005/8/layout/target2"/>
    <dgm:cxn modelId="{CBEDAB17-A83B-4A3C-A660-F08ACF3C61A1}" type="presParOf" srcId="{2DFD7BCF-1022-4FE7-B2F8-D48C5D6F8468}" destId="{B79743AE-99C5-4461-A66C-A7E146387A7D}" srcOrd="4" destOrd="0" presId="urn:microsoft.com/office/officeart/2005/8/layout/target2"/>
    <dgm:cxn modelId="{1D2B4C15-7D7C-49C9-802D-BE5E4CF7E611}" type="presParOf" srcId="{C9C938D7-B228-4BCC-9563-D0CA0319539E}" destId="{F3D20687-B463-427C-836F-822676AA5175}" srcOrd="2" destOrd="0" presId="urn:microsoft.com/office/officeart/2005/8/layout/target2"/>
    <dgm:cxn modelId="{A2F3BA9D-89AE-4794-98D4-DD916D07A150}" type="presParOf" srcId="{F3D20687-B463-427C-836F-822676AA5175}" destId="{B4C01BCD-1B62-47AA-B5C6-CE2AA90DC55E}" srcOrd="0" destOrd="0" presId="urn:microsoft.com/office/officeart/2005/8/layout/target2"/>
    <dgm:cxn modelId="{892CE9D6-43DD-4BBD-9395-B14FC82ABAEF}" type="presParOf" srcId="{F3D20687-B463-427C-836F-822676AA5175}" destId="{A1C4C798-856B-48F3-B8B8-6BBD6FA57D41}" srcOrd="1" destOrd="0" presId="urn:microsoft.com/office/officeart/2005/8/layout/target2"/>
    <dgm:cxn modelId="{00776D49-6699-45C0-81D5-08BD14CC52CE}" type="presParOf" srcId="{A1C4C798-856B-48F3-B8B8-6BBD6FA57D41}" destId="{C59A97AF-D4B1-48DD-B583-6875200FF638}" srcOrd="0" destOrd="0" presId="urn:microsoft.com/office/officeart/2005/8/layout/target2"/>
    <dgm:cxn modelId="{ECE8578B-6513-4321-BF5B-10D5FB52E444}" type="presParOf" srcId="{A1C4C798-856B-48F3-B8B8-6BBD6FA57D41}" destId="{401E0774-C735-4A81-ADB5-2C7BDB75BCBD}" srcOrd="1" destOrd="0" presId="urn:microsoft.com/office/officeart/2005/8/layout/target2"/>
    <dgm:cxn modelId="{0414E132-51AB-4C8A-BA9B-3491FB199269}" type="presParOf" srcId="{A1C4C798-856B-48F3-B8B8-6BBD6FA57D41}" destId="{982E7EB3-F3EC-45EF-BCB0-7F7543DCCCC4}" srcOrd="2" destOrd="0" presId="urn:microsoft.com/office/officeart/2005/8/layout/target2"/>
    <dgm:cxn modelId="{1E7B9965-1D7A-47B7-8C65-51579B9657F8}" type="presParOf" srcId="{A1C4C798-856B-48F3-B8B8-6BBD6FA57D41}" destId="{7E179A99-9F08-4404-AADF-56ED8792BC21}" srcOrd="3" destOrd="0" presId="urn:microsoft.com/office/officeart/2005/8/layout/target2"/>
    <dgm:cxn modelId="{E1043501-8A0D-47E7-A853-D2B34769C345}" type="presParOf" srcId="{A1C4C798-856B-48F3-B8B8-6BBD6FA57D41}" destId="{CAA12C97-1C1A-4E36-837B-A377520DBEAB}" srcOrd="4" destOrd="0" presId="urn:microsoft.com/office/officeart/2005/8/layout/target2"/>
    <dgm:cxn modelId="{6338A4D0-7A21-4370-AAF0-59F6EE897247}" type="presParOf" srcId="{A1C4C798-856B-48F3-B8B8-6BBD6FA57D41}" destId="{AAB76317-1F71-433B-8AB0-BAFD9AB47E29}" srcOrd="5" destOrd="0" presId="urn:microsoft.com/office/officeart/2005/8/layout/target2"/>
    <dgm:cxn modelId="{B6999CE1-83EF-44C8-9A52-49460373E6FC}" type="presParOf" srcId="{A1C4C798-856B-48F3-B8B8-6BBD6FA57D41}" destId="{1642ABAE-99EA-47B5-9BF6-C7BEE44410F8}" srcOrd="6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F3AE4-A540-41FD-B34F-488318366CDF}">
      <dsp:nvSpPr>
        <dsp:cNvPr id="0" name=""/>
        <dsp:cNvSpPr/>
      </dsp:nvSpPr>
      <dsp:spPr>
        <a:xfrm>
          <a:off x="0" y="0"/>
          <a:ext cx="9144000" cy="6098876"/>
        </a:xfrm>
        <a:prstGeom prst="roundRect">
          <a:avLst>
            <a:gd name="adj" fmla="val 85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4733405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9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«</a:t>
          </a:r>
          <a:r>
            <a:rPr lang="ru-RU" sz="18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СПЕКТРОСКОПІЯ НЕВПОРЯДКОВАНИХ ТА ДОМІШКОВИХ КОНДЕНСОВАНИХ СИСТЕМ</a:t>
          </a:r>
          <a:r>
            <a:rPr lang="uk-UA" sz="19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» </a:t>
          </a:r>
          <a:endParaRPr lang="uk-UA" sz="19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Times New Roman" panose="02020603050405020304" pitchFamily="18" charset="0"/>
          </a:endParaRPr>
        </a:p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НАУКОВИЙ НАПРЯМ</a:t>
          </a:r>
          <a:r>
            <a:rPr lang="en-US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: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anose="02020603050405020304" pitchFamily="18" charset="0"/>
            </a:rPr>
            <a:t> 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ПРИРОДНИЧО-МАТЕМАТИЧНИЙ</a:t>
          </a:r>
          <a:endParaRPr lang="uk-UA" sz="1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ea typeface="Times New Roman" panose="02020603050405020304" pitchFamily="18" charset="0"/>
          </a:endParaRPr>
        </a:p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КЕРІВНИКИ НАУКОВОЇ ШКОЛИ</a:t>
          </a:r>
          <a:r>
            <a:rPr lang="en-US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:</a:t>
          </a:r>
          <a:r>
            <a:rPr lang="uk-UA" sz="1400" b="0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НЕДІЛЬКО СЕРГІЙ ГЕРАСИМОВИЧ</a:t>
          </a:r>
        </a:p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400" b="0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1835" y="151835"/>
        <a:ext cx="8840330" cy="5795206"/>
      </dsp:txXfrm>
    </dsp:sp>
    <dsp:sp modelId="{4F43ACFC-758A-4026-9505-1263B075C890}">
      <dsp:nvSpPr>
        <dsp:cNvPr id="0" name=""/>
        <dsp:cNvSpPr/>
      </dsp:nvSpPr>
      <dsp:spPr>
        <a:xfrm>
          <a:off x="180984" y="1324159"/>
          <a:ext cx="1686258" cy="696248"/>
        </a:xfrm>
        <a:prstGeom prst="roundRect">
          <a:avLst>
            <a:gd name="adj" fmla="val 10500"/>
          </a:avLst>
        </a:prstGeom>
        <a:solidFill>
          <a:schemeClr val="bg1">
            <a:lumMod val="7500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КВАЛІФІКАЦІЙНИЙ СКЛАД</a:t>
          </a:r>
        </a:p>
      </dsp:txBody>
      <dsp:txXfrm>
        <a:off x="202396" y="1345571"/>
        <a:ext cx="1643434" cy="653424"/>
      </dsp:txXfrm>
    </dsp:sp>
    <dsp:sp modelId="{1A6C32FE-EF22-466C-9C50-3501C3975E80}">
      <dsp:nvSpPr>
        <dsp:cNvPr id="0" name=""/>
        <dsp:cNvSpPr/>
      </dsp:nvSpPr>
      <dsp:spPr>
        <a:xfrm>
          <a:off x="136476" y="2093776"/>
          <a:ext cx="1709575" cy="69624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</a:t>
          </a:r>
          <a:r>
            <a:rPr lang="uk-UA" sz="1200" b="1" i="0" u="none" kern="1200" dirty="0">
              <a:solidFill>
                <a:srgbClr val="002060"/>
              </a:solidFill>
            </a:rPr>
            <a:t>- </a:t>
          </a:r>
          <a:r>
            <a:rPr lang="uk-UA" sz="14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  <a:endParaRPr lang="uk-UA" sz="14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57888" y="2115188"/>
        <a:ext cx="1666751" cy="653424"/>
      </dsp:txXfrm>
    </dsp:sp>
    <dsp:sp modelId="{B04F5F9A-8E35-4FF6-9BD3-2E20C532EA93}">
      <dsp:nvSpPr>
        <dsp:cNvPr id="0" name=""/>
        <dsp:cNvSpPr/>
      </dsp:nvSpPr>
      <dsp:spPr>
        <a:xfrm>
          <a:off x="163908" y="2879909"/>
          <a:ext cx="1657811" cy="69624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</a:t>
          </a:r>
          <a:r>
            <a:rPr lang="uk-UA" sz="1200" kern="1200" dirty="0">
              <a:solidFill>
                <a:srgbClr val="002060"/>
              </a:solidFill>
            </a:rPr>
            <a:t> </a:t>
          </a: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7</a:t>
          </a:r>
        </a:p>
      </dsp:txBody>
      <dsp:txXfrm>
        <a:off x="185320" y="2901321"/>
        <a:ext cx="1614987" cy="653424"/>
      </dsp:txXfrm>
    </dsp:sp>
    <dsp:sp modelId="{1822C5EC-9E7D-472B-AB87-5DE2F2761A88}">
      <dsp:nvSpPr>
        <dsp:cNvPr id="0" name=""/>
        <dsp:cNvSpPr/>
      </dsp:nvSpPr>
      <dsp:spPr>
        <a:xfrm>
          <a:off x="163908" y="3658366"/>
          <a:ext cx="1657839" cy="791711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ФІЛОСОФІЇ/ АСПІРАНТІВ/ПРОВІДНІ ІНЖЕНЕРИ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300" b="1" kern="1200" dirty="0">
              <a:solidFill>
                <a:srgbClr val="002060"/>
              </a:solidFill>
              <a:effectLst/>
            </a:rPr>
            <a:t>–</a:t>
          </a: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1/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6/3</a:t>
          </a:r>
        </a:p>
      </dsp:txBody>
      <dsp:txXfrm>
        <a:off x="188256" y="3682714"/>
        <a:ext cx="1609143" cy="743015"/>
      </dsp:txXfrm>
    </dsp:sp>
    <dsp:sp modelId="{72C3EC71-1002-4613-9D37-C07DAE7AFD62}">
      <dsp:nvSpPr>
        <dsp:cNvPr id="0" name=""/>
        <dsp:cNvSpPr/>
      </dsp:nvSpPr>
      <dsp:spPr>
        <a:xfrm>
          <a:off x="146646" y="4518670"/>
          <a:ext cx="1605293" cy="69624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ЗАЛУЧЕННЯ МАГІСТРІВ </a:t>
          </a:r>
          <a:r>
            <a:rPr lang="ru-RU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ru-RU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</a:t>
          </a:r>
          <a:endParaRPr lang="uk-UA" sz="13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8058" y="4540082"/>
        <a:ext cx="1562469" cy="653424"/>
      </dsp:txXfrm>
    </dsp:sp>
    <dsp:sp modelId="{08BD1CF2-5CA0-4735-AD48-2EE119595BC0}">
      <dsp:nvSpPr>
        <dsp:cNvPr id="0" name=""/>
        <dsp:cNvSpPr/>
      </dsp:nvSpPr>
      <dsp:spPr>
        <a:xfrm>
          <a:off x="182377" y="5294659"/>
          <a:ext cx="1610697" cy="578617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УСЬОГО: </a:t>
          </a:r>
          <a:r>
            <a:rPr lang="uk-UA" sz="15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30</a:t>
          </a:r>
        </a:p>
      </dsp:txBody>
      <dsp:txXfrm>
        <a:off x="200171" y="5312453"/>
        <a:ext cx="1575109" cy="543029"/>
      </dsp:txXfrm>
    </dsp:sp>
    <dsp:sp modelId="{47F79A6C-3224-4642-82F3-C3E6F0979F3D}">
      <dsp:nvSpPr>
        <dsp:cNvPr id="0" name=""/>
        <dsp:cNvSpPr/>
      </dsp:nvSpPr>
      <dsp:spPr>
        <a:xfrm>
          <a:off x="1955366" y="1228179"/>
          <a:ext cx="7086600" cy="4645074"/>
        </a:xfrm>
        <a:prstGeom prst="roundRect">
          <a:avLst>
            <a:gd name="adj" fmla="val 10500"/>
          </a:avLst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271095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18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НАЙБІЛЬШ ВАГОМІ РЕЗУЛЬТАТИ НАУКОВЦІВ ШКОЛИ </a:t>
          </a:r>
        </a:p>
      </dsp:txBody>
      <dsp:txXfrm>
        <a:off x="2098218" y="1371031"/>
        <a:ext cx="6800896" cy="4359370"/>
      </dsp:txXfrm>
    </dsp:sp>
    <dsp:sp modelId="{F437371E-4AF1-4AED-A32D-413B92227BDE}">
      <dsp:nvSpPr>
        <dsp:cNvPr id="0" name=""/>
        <dsp:cNvSpPr/>
      </dsp:nvSpPr>
      <dsp:spPr>
        <a:xfrm>
          <a:off x="2195928" y="2630287"/>
          <a:ext cx="2169038" cy="639358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ПРОЄКТИ/ГРАНТИ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2215590" y="2649949"/>
        <a:ext cx="2129714" cy="600034"/>
      </dsp:txXfrm>
    </dsp:sp>
    <dsp:sp modelId="{3D4C9E29-1AE2-4DE0-A6D4-101E521C232A}">
      <dsp:nvSpPr>
        <dsp:cNvPr id="0" name=""/>
        <dsp:cNvSpPr/>
      </dsp:nvSpPr>
      <dsp:spPr>
        <a:xfrm>
          <a:off x="2114659" y="3473143"/>
          <a:ext cx="2224427" cy="996362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ПІДГОТОВКА ЗДОБУВАЧІВ ВИЩОЇ ОСВІТИ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НАУК -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КАНДИДАТІВ НАУК  - 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</a:p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uk-UA" sz="12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ДОКТОРІВ ФІЛОСОФІЇ -</a:t>
          </a:r>
          <a:r>
            <a:rPr lang="uk-UA" sz="14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</a:p>
      </dsp:txBody>
      <dsp:txXfrm>
        <a:off x="2145301" y="3503785"/>
        <a:ext cx="2163143" cy="935078"/>
      </dsp:txXfrm>
    </dsp:sp>
    <dsp:sp modelId="{B79743AE-99C5-4461-A66C-A7E146387A7D}">
      <dsp:nvSpPr>
        <dsp:cNvPr id="0" name=""/>
        <dsp:cNvSpPr/>
      </dsp:nvSpPr>
      <dsp:spPr>
        <a:xfrm>
          <a:off x="2078964" y="4774217"/>
          <a:ext cx="2178803" cy="811583"/>
        </a:xfrm>
        <a:prstGeom prst="roundRect">
          <a:avLst>
            <a:gd name="adj" fmla="val 10500"/>
          </a:avLst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КОНФЕРЕНЦІЇ </a:t>
          </a:r>
          <a:r>
            <a:rPr lang="uk-UA" sz="13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(ініційовані)</a:t>
          </a: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/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ВИСТАВКИ - </a:t>
          </a: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2103923" y="4799176"/>
        <a:ext cx="2128885" cy="761665"/>
      </dsp:txXfrm>
    </dsp:sp>
    <dsp:sp modelId="{B4C01BCD-1B62-47AA-B5C6-CE2AA90DC55E}">
      <dsp:nvSpPr>
        <dsp:cNvPr id="0" name=""/>
        <dsp:cNvSpPr/>
      </dsp:nvSpPr>
      <dsp:spPr>
        <a:xfrm>
          <a:off x="4589258" y="2626188"/>
          <a:ext cx="4178993" cy="3087129"/>
        </a:xfrm>
        <a:prstGeom prst="roundRect">
          <a:avLst>
            <a:gd name="adj" fmla="val 10500"/>
          </a:avLst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1376991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ПУБЛІКАЦІЙНА  АКТИВНІСТЬ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ЗАГАЛЬНА КІЛЬКІСТЬ ПУБЛІКАЦІЙ</a:t>
          </a:r>
          <a:r>
            <a:rPr lang="uk-UA" sz="1600" b="1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- 80</a:t>
          </a:r>
          <a:endParaRPr lang="uk-UA" sz="16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84198" y="2721128"/>
        <a:ext cx="3989113" cy="2897249"/>
      </dsp:txXfrm>
    </dsp:sp>
    <dsp:sp modelId="{C59A97AF-D4B1-48DD-B583-6875200FF638}">
      <dsp:nvSpPr>
        <dsp:cNvPr id="0" name=""/>
        <dsp:cNvSpPr/>
      </dsp:nvSpPr>
      <dsp:spPr>
        <a:xfrm>
          <a:off x="4922899" y="4425351"/>
          <a:ext cx="1203527" cy="1103154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СТАТТІ</a:t>
          </a:r>
          <a:r>
            <a:rPr lang="uk-UA" sz="11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1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65</a:t>
          </a:r>
          <a:r>
            <a:rPr lang="uk-UA" sz="11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1300" b="1" i="0" u="none" kern="1200" dirty="0">
              <a:solidFill>
                <a:srgbClr val="002060"/>
              </a:solidFill>
            </a:rPr>
            <a:t>,</a:t>
          </a:r>
          <a:r>
            <a:rPr lang="uk-UA" sz="1100" b="1" i="0" u="none" kern="1200" dirty="0">
              <a:solidFill>
                <a:srgbClr val="002060"/>
              </a:solidFill>
            </a:rPr>
            <a:t> </a:t>
          </a:r>
          <a:r>
            <a:rPr lang="uk-UA" sz="1300" b="1" i="0" u="none" kern="1200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з них входять до баз даних </a:t>
          </a:r>
          <a:r>
            <a:rPr lang="en-US" sz="1300" b="1" i="0" u="none" kern="1200" dirty="0">
              <a:solidFill>
                <a:srgbClr val="A92F1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Scopus, Web of Science </a:t>
          </a: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– </a:t>
          </a:r>
          <a:r>
            <a:rPr lang="uk-UA" sz="14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17</a:t>
          </a: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uk-UA" sz="1300" b="1" kern="1200" dirty="0">
            <a:solidFill>
              <a:srgbClr val="002060"/>
            </a:solidFill>
          </a:endParaRPr>
        </a:p>
      </dsp:txBody>
      <dsp:txXfrm>
        <a:off x="4956825" y="4459277"/>
        <a:ext cx="1135675" cy="1035302"/>
      </dsp:txXfrm>
    </dsp:sp>
    <dsp:sp modelId="{982E7EB3-F3EC-45EF-BCB0-7F7543DCCCC4}">
      <dsp:nvSpPr>
        <dsp:cNvPr id="0" name=""/>
        <dsp:cNvSpPr/>
      </dsp:nvSpPr>
      <dsp:spPr>
        <a:xfrm>
          <a:off x="5852604" y="3401809"/>
          <a:ext cx="1203527" cy="876898"/>
        </a:xfrm>
        <a:prstGeom prst="roundRect">
          <a:avLst>
            <a:gd name="adj" fmla="val 10500"/>
          </a:avLst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ПІДРУЧНИКІВ/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3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ПОСІБНИКІВ/ НАВЧ. МАТ. -</a:t>
          </a:r>
          <a:r>
            <a:rPr lang="uk-UA" sz="1300" b="0" i="0" u="none" kern="1200" dirty="0">
              <a:solidFill>
                <a:srgbClr val="002060"/>
              </a:solidFill>
            </a:rPr>
            <a:t> </a:t>
          </a:r>
          <a:r>
            <a:rPr lang="uk-UA" sz="14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  <a:endParaRPr lang="uk-UA" sz="1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79572" y="3428777"/>
        <a:ext cx="1149591" cy="822962"/>
      </dsp:txXfrm>
    </dsp:sp>
    <dsp:sp modelId="{CAA12C97-1C1A-4E36-837B-A377520DBEAB}">
      <dsp:nvSpPr>
        <dsp:cNvPr id="0" name=""/>
        <dsp:cNvSpPr/>
      </dsp:nvSpPr>
      <dsp:spPr>
        <a:xfrm>
          <a:off x="7293171" y="4035452"/>
          <a:ext cx="1203527" cy="659765"/>
        </a:xfrm>
        <a:prstGeom prst="roundRect">
          <a:avLst>
            <a:gd name="adj" fmla="val 10500"/>
          </a:avLst>
        </a:prstGeom>
        <a:solidFill>
          <a:schemeClr val="bg1">
            <a:lumMod val="7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МОНОГРАФІЙ</a:t>
          </a:r>
          <a:r>
            <a:rPr lang="uk-UA" sz="1300" b="0" i="0" u="none" kern="1200" dirty="0"/>
            <a:t> - </a:t>
          </a:r>
          <a:r>
            <a:rPr lang="uk-UA" sz="1400" b="1" i="0" u="non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  <a:endParaRPr lang="uk-UA" sz="1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13461" y="4055742"/>
        <a:ext cx="1162947" cy="619185"/>
      </dsp:txXfrm>
    </dsp:sp>
    <dsp:sp modelId="{1642ABAE-99EA-47B5-9BF6-C7BEE44410F8}">
      <dsp:nvSpPr>
        <dsp:cNvPr id="0" name=""/>
        <dsp:cNvSpPr/>
      </dsp:nvSpPr>
      <dsp:spPr>
        <a:xfrm>
          <a:off x="6587346" y="4901949"/>
          <a:ext cx="1203527" cy="679075"/>
        </a:xfrm>
        <a:prstGeom prst="roundRect">
          <a:avLst>
            <a:gd name="adj" fmla="val 10500"/>
          </a:avLst>
        </a:prstGeom>
        <a:solidFill>
          <a:schemeClr val="bg1">
            <a:lumMod val="65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200" b="1" i="0" u="none" kern="1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ПАТЕНТИ </a:t>
          </a:r>
          <a:r>
            <a:rPr lang="uk-UA" sz="12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 </a:t>
          </a:r>
          <a:r>
            <a:rPr lang="uk-UA" sz="1400" b="1" i="0" u="none" kern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6</a:t>
          </a:r>
          <a:endParaRPr lang="uk-UA" sz="14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608230" y="4922833"/>
        <a:ext cx="1161759" cy="6373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0F478-CA53-4E23-AC01-6DBCFF3D864D}" type="datetimeFigureOut">
              <a:rPr lang="uk-UA" smtClean="0"/>
              <a:t>25.11.2025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36E80-C68B-4B0A-8119-972B21119F90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13199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98E6A-35D3-45DD-AA36-119A6DCFC593}" type="datetime1">
              <a:rPr lang="uk-UA" smtClean="0"/>
              <a:t>25.11.2025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90265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49731-CB7F-4E5B-A7A4-6C4A1B31288A}" type="datetime1">
              <a:rPr lang="uk-UA" smtClean="0"/>
              <a:t>25.11.2025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8063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A25F4-2EB5-4986-A5FB-F141E239C5FD}" type="datetime1">
              <a:rPr lang="uk-UA" smtClean="0"/>
              <a:t>25.11.2025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47307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17891-A232-40A2-87E1-973210DF0E27}" type="datetime1">
              <a:rPr lang="uk-UA" smtClean="0"/>
              <a:t>25.11.2025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0097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1BE21-FC61-4DFB-A20A-A45AAA7D3CCF}" type="datetime1">
              <a:rPr lang="uk-UA" smtClean="0"/>
              <a:t>25.11.2025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000082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3B62E-EA3B-4491-B8D4-D0F1598785B6}" type="datetime1">
              <a:rPr lang="uk-UA" smtClean="0"/>
              <a:t>25.11.2025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7698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47A1F-4852-477C-BD05-747EFCA5BB5A}" type="datetime1">
              <a:rPr lang="uk-UA" smtClean="0"/>
              <a:t>25.11.2025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3530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4D648-F697-442F-9AEA-6F1A3CCDC664}" type="datetime1">
              <a:rPr lang="uk-UA" smtClean="0"/>
              <a:t>25.11.2025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4908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BDEE-5EE4-45EA-AF25-8DDB8F63FF37}" type="datetime1">
              <a:rPr lang="uk-UA" smtClean="0"/>
              <a:t>25.11.2025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70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CD6D-74BF-4B5B-8871-EBD743D032AC}" type="datetime1">
              <a:rPr lang="uk-UA" smtClean="0"/>
              <a:t>25.11.2025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87465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E0272-47B1-43EC-A849-A8AB0E1BAA11}" type="datetime1">
              <a:rPr lang="uk-UA" smtClean="0"/>
              <a:t>25.11.2025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9329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5106F-FD0A-4E9C-9590-4C7A8AAF2EAA}" type="datetime1">
              <a:rPr lang="uk-UA" smtClean="0"/>
              <a:t>25.11.2025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C3504-0248-4A90-9C84-D816A820ED96}" type="slidenum">
              <a:rPr lang="uk-UA" smtClean="0"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5996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60;p13" descr="D:\Maks\BrandBook_KNU\Presentation\Корпус_панорама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553673"/>
            <a:ext cx="9148040" cy="40518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8123" y="6503436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1</a:t>
            </a:fld>
            <a:endParaRPr lang="uk-U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0E7753-CF0A-B885-2F30-B90B56343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841" y="4226062"/>
            <a:ext cx="7829026" cy="1579000"/>
          </a:xfrm>
        </p:spPr>
        <p:txBody>
          <a:bodyPr>
            <a:normAutofit fontScale="90000"/>
          </a:bodyPr>
          <a:lstStyle/>
          <a:p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a-E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12839CB-DEF3-E67A-52FB-791ED86A4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605555"/>
            <a:ext cx="9144000" cy="1971413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endParaRPr lang="uk-UA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АТЕСТАЦІЯ НАУКОВИХ ШКІЛ</a:t>
            </a:r>
          </a:p>
          <a:p>
            <a:endParaRPr lang="uk-UA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uk-UA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aa-E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2F8BC3-7890-4ED7-9E80-A8B5512B6F8C}"/>
              </a:ext>
            </a:extLst>
          </p:cNvPr>
          <p:cNvSpPr/>
          <p:nvPr/>
        </p:nvSpPr>
        <p:spPr>
          <a:xfrm>
            <a:off x="3883794" y="3607266"/>
            <a:ext cx="1627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93760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18123" y="6503436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2</a:t>
            </a:fld>
            <a:endParaRPr lang="uk-U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0E7753-CF0A-B885-2F30-B90B56343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841" y="4226062"/>
            <a:ext cx="7829026" cy="1579000"/>
          </a:xfrm>
        </p:spPr>
        <p:txBody>
          <a:bodyPr>
            <a:normAutofit fontScale="90000"/>
          </a:bodyPr>
          <a:lstStyle/>
          <a:p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a-E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12839CB-DEF3-E67A-52FB-791ED86A4C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715383"/>
            <a:ext cx="9144000" cy="2861586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endParaRPr lang="ru-RU" sz="1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uk-UA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ФІЗИЧНИЙ ФАКУЛЬТЕТ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uk-UA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НАУКОВА ШКОЛА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СПЕКТРОСКОПІЯ НЕВПОРЯДКОВАНИХ ТА ДОМІШКОВИХ КОНДЕНСОВАНИХ СИСТЕМ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2F8BC3-7890-4ED7-9E80-A8B5512B6F8C}"/>
              </a:ext>
            </a:extLst>
          </p:cNvPr>
          <p:cNvSpPr/>
          <p:nvPr/>
        </p:nvSpPr>
        <p:spPr>
          <a:xfrm>
            <a:off x="3883794" y="3607266"/>
            <a:ext cx="1627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/>
          </a:p>
          <a:p>
            <a:endParaRPr lang="uk-UA" dirty="0"/>
          </a:p>
          <a:p>
            <a:endParaRPr lang="uk-UA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5D52E6-E310-4BF6-AAAE-DA79405E6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32" y="3854472"/>
            <a:ext cx="980524" cy="99856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32B9D57-112E-45BD-AA7D-F596F6FD7F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14069"/>
            <a:ext cx="9144000" cy="330131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3E13B30-405D-4879-9173-59E506680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407" y="3854472"/>
            <a:ext cx="980524" cy="980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193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3</a:t>
            </a:fld>
            <a:endParaRPr lang="uk-UA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76B50671-5B39-4DB8-B72F-B752E38C4446}"/>
              </a:ext>
            </a:extLst>
          </p:cNvPr>
          <p:cNvSpPr/>
          <p:nvPr/>
        </p:nvSpPr>
        <p:spPr>
          <a:xfrm>
            <a:off x="0" y="2058388"/>
            <a:ext cx="9144000" cy="45243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uk-UA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НАПРЯМИ НАУКОВИХ ДОСЛІДЖЕНЬ: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Міжфазні взаємодії та механізми формування міжфазних шарів в багатокомпонентних склокерамічних та гетерофазних гібридних полімерних композитах із люмінесцентним та п</a:t>
            </a:r>
            <a:r>
              <a:rPr lang="en-US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  <a:r>
              <a:rPr lang="uk-UA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єзоелектричним відгуком на зовнішній електромагнітний та механічний впливи.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uk-UA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Розробка лазерних оптико-електронних пристроїв багатофункціонального</a:t>
            </a:r>
            <a:r>
              <a:rPr lang="en-US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uk-UA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подвійного призначення.                                                 </a:t>
            </a:r>
          </a:p>
          <a:p>
            <a:pPr algn="just"/>
            <a:endParaRPr lang="uk-UA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k-UA" sz="20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НЕДІЛЬКО </a:t>
            </a:r>
          </a:p>
          <a:p>
            <a:pPr algn="ctr"/>
            <a:r>
              <a:rPr lang="uk-UA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СЕРГІЙ ГЕРАСИМОВИЧ</a:t>
            </a:r>
            <a:endParaRPr lang="uk-UA" b="1">
              <a:solidFill>
                <a:srgbClr val="002060"/>
              </a:solidFill>
            </a:endParaRPr>
          </a:p>
          <a:p>
            <a:pPr algn="ctr"/>
            <a:r>
              <a:rPr lang="ru-RU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доктор фізико-математичних наук, </a:t>
            </a:r>
          </a:p>
          <a:p>
            <a:pPr algn="ctr"/>
            <a:r>
              <a:rPr lang="ru-RU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завідувач Науково-дослідною лабораторією </a:t>
            </a:r>
          </a:p>
          <a:p>
            <a:pPr algn="ctr"/>
            <a:r>
              <a:rPr lang="ru-RU" b="1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«Спектроскопія конденсованого стану речовини» фізичного факультету </a:t>
            </a:r>
            <a:endParaRPr lang="uk-UA" b="1" i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uk-UA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A10EDA7-C5CD-4246-86CE-08833C3ED712}"/>
              </a:ext>
            </a:extLst>
          </p:cNvPr>
          <p:cNvSpPr/>
          <p:nvPr/>
        </p:nvSpPr>
        <p:spPr>
          <a:xfrm>
            <a:off x="4391281" y="12922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       </a:t>
            </a:r>
            <a:endParaRPr lang="uk-UA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F82B3CC-023D-47D1-BAE5-BAD5C0D2200E}"/>
              </a:ext>
            </a:extLst>
          </p:cNvPr>
          <p:cNvSpPr/>
          <p:nvPr/>
        </p:nvSpPr>
        <p:spPr>
          <a:xfrm>
            <a:off x="666505" y="9122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F81045D-8F01-46A0-83CD-A6D179CE2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940"/>
            <a:ext cx="9144000" cy="162944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6909042-3796-4862-8031-C74CCD463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425" y="746063"/>
            <a:ext cx="5169856" cy="54259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EF74ABC-8DA0-4245-97C4-E43DB94C9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396" y="1082080"/>
            <a:ext cx="3145467" cy="599745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C1CE2DF-5D08-460B-A4BC-91C839F6E8E7}"/>
              </a:ext>
            </a:extLst>
          </p:cNvPr>
          <p:cNvSpPr/>
          <p:nvPr/>
        </p:nvSpPr>
        <p:spPr>
          <a:xfrm>
            <a:off x="4443649" y="5038267"/>
            <a:ext cx="314925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endParaRPr lang="uk-UA" sz="13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D1A1DB-BBE9-4AE5-AE85-4EA491EA08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5292" y="4725053"/>
            <a:ext cx="3005588" cy="371888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C93771EA-26D0-4408-BA8A-54EB28AA48F8}"/>
              </a:ext>
            </a:extLst>
          </p:cNvPr>
          <p:cNvSpPr/>
          <p:nvPr/>
        </p:nvSpPr>
        <p:spPr>
          <a:xfrm>
            <a:off x="146645" y="4956445"/>
            <a:ext cx="30067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679751D0-CAD1-42E3-8039-A4F7970466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5900" y="4420665"/>
            <a:ext cx="2832680" cy="45839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750DF45-10EC-4B98-9DD5-D0A3C16343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8444" y="4237343"/>
            <a:ext cx="1606825" cy="1734141"/>
          </a:xfrm>
          <a:prstGeom prst="rect">
            <a:avLst/>
          </a:prstGeom>
        </p:spPr>
      </p:pic>
      <p:pic>
        <p:nvPicPr>
          <p:cNvPr id="1025" name="Рисунок 1024">
            <a:extLst>
              <a:ext uri="{FF2B5EF4-FFF2-40B4-BE49-F238E27FC236}">
                <a16:creationId xmlns:a16="http://schemas.microsoft.com/office/drawing/2014/main" id="{CEC0C945-3277-4614-AABB-F9F121CB41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7165" y="4437554"/>
            <a:ext cx="1174776" cy="32311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2A18E9A-2A42-48DE-AE77-DB4EE10687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1377" y="688439"/>
            <a:ext cx="981541" cy="9815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99DC27-67D5-4BCA-9179-4A3610D457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3463" y="4029550"/>
            <a:ext cx="1985340" cy="19853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C96C817-84BA-4551-991A-C60EEDD837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81427" y="4796287"/>
            <a:ext cx="986252" cy="100235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5EA6CF0-323E-46D1-8626-2BB2EB8D0595}"/>
              </a:ext>
            </a:extLst>
          </p:cNvPr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uk-UA" dirty="0"/>
            </a:br>
            <a:endParaRPr lang="uk-UA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8A3BBC-D620-4162-A113-E76D18EB9C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27752" y="720121"/>
            <a:ext cx="1035529" cy="103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4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4</a:t>
            </a:fld>
            <a:endParaRPr lang="uk-UA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9CEF9F-1FF6-4000-B39B-3565889E6D0C}"/>
              </a:ext>
            </a:extLst>
          </p:cNvPr>
          <p:cNvSpPr/>
          <p:nvPr/>
        </p:nvSpPr>
        <p:spPr>
          <a:xfrm>
            <a:off x="0" y="386467"/>
            <a:ext cx="9144000" cy="12926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uk-UA" sz="20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uk-UA" sz="2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КОНЦЕПЦІЯ ЗАСНОВНИКІВ НАУКОВОЇ ШКОЛИ</a:t>
            </a:r>
          </a:p>
          <a:p>
            <a:pPr algn="ctr"/>
            <a:endParaRPr lang="uk-UA" dirty="0"/>
          </a:p>
          <a:p>
            <a:pPr algn="ctr"/>
            <a:endParaRPr lang="uk-UA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BDC8B8-99F2-44C4-B765-C891EA284ED6}"/>
              </a:ext>
            </a:extLst>
          </p:cNvPr>
          <p:cNvSpPr/>
          <p:nvPr/>
        </p:nvSpPr>
        <p:spPr>
          <a:xfrm>
            <a:off x="184557" y="4201955"/>
            <a:ext cx="43874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140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776CE3A-4C21-4598-BBCF-24F70EC2E9FB}"/>
              </a:ext>
            </a:extLst>
          </p:cNvPr>
          <p:cNvSpPr/>
          <p:nvPr/>
        </p:nvSpPr>
        <p:spPr>
          <a:xfrm>
            <a:off x="0" y="1617574"/>
            <a:ext cx="9144000" cy="4916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85725" indent="457200" algn="just"/>
            <a:r>
              <a:rPr lang="ru-RU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На початку 50-х </a:t>
            </a:r>
            <a:r>
              <a:rPr lang="ru-RU" sz="1650" i="1" dirty="0" err="1">
                <a:solidFill>
                  <a:srgbClr val="002060"/>
                </a:solidFill>
                <a:latin typeface="Verdana" panose="020B0604030504040204" pitchFamily="34" charset="0"/>
              </a:rPr>
              <a:t>років</a:t>
            </a:r>
            <a:r>
              <a:rPr lang="ru-RU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ru-RU" sz="1650" i="1" dirty="0" err="1">
                <a:solidFill>
                  <a:srgbClr val="002060"/>
                </a:solidFill>
                <a:latin typeface="Verdana" panose="020B0604030504040204" pitchFamily="34" charset="0"/>
              </a:rPr>
              <a:t>під</a:t>
            </a:r>
            <a:r>
              <a:rPr lang="ru-RU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ru-RU" sz="1650" i="1" dirty="0" err="1">
                <a:solidFill>
                  <a:srgbClr val="002060"/>
                </a:solidFill>
                <a:latin typeface="Verdana" panose="020B0604030504040204" pitchFamily="34" charset="0"/>
              </a:rPr>
              <a:t>керівництвом</a:t>
            </a:r>
            <a:r>
              <a:rPr lang="ru-RU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ru-RU" sz="1650" i="1" dirty="0" err="1">
                <a:solidFill>
                  <a:srgbClr val="002060"/>
                </a:solidFill>
                <a:latin typeface="Verdana" panose="020B0604030504040204" pitchFamily="34" charset="0"/>
              </a:rPr>
              <a:t>Михайла</a:t>
            </a:r>
            <a:r>
              <a:rPr lang="ru-RU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ru-RU" sz="1650" i="1" dirty="0" err="1">
                <a:solidFill>
                  <a:srgbClr val="002060"/>
                </a:solidFill>
                <a:latin typeface="Verdana" panose="020B0604030504040204" pitchFamily="34" charset="0"/>
              </a:rPr>
              <a:t>Ульяновича</a:t>
            </a:r>
            <a:r>
              <a:rPr lang="ru-RU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ru-RU" sz="1650" i="1" dirty="0" err="1">
                <a:solidFill>
                  <a:srgbClr val="002060"/>
                </a:solidFill>
                <a:latin typeface="Verdana" panose="020B0604030504040204" pitchFamily="34" charset="0"/>
              </a:rPr>
              <a:t>Білого</a:t>
            </a:r>
            <a:r>
              <a:rPr lang="ru-RU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ru-RU" sz="1650" i="1" dirty="0" err="1">
                <a:solidFill>
                  <a:srgbClr val="002060"/>
                </a:solidFill>
                <a:latin typeface="Verdana" panose="020B0604030504040204" pitchFamily="34" charset="0"/>
              </a:rPr>
              <a:t>було</a:t>
            </a:r>
            <a:r>
              <a:rPr lang="ru-RU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ru-RU" sz="1650" i="1" dirty="0" err="1">
                <a:solidFill>
                  <a:srgbClr val="002060"/>
                </a:solidFill>
                <a:latin typeface="Verdana" panose="020B0604030504040204" pitchFamily="34" charset="0"/>
              </a:rPr>
              <a:t>започатковано</a:t>
            </a:r>
            <a:r>
              <a:rPr lang="ru-RU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 </a:t>
            </a:r>
            <a:r>
              <a:rPr lang="ru-RU" sz="1650" b="0" i="1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новий</a:t>
            </a:r>
            <a:r>
              <a:rPr lang="ru-RU" sz="1650" b="0" i="1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для </a:t>
            </a:r>
            <a:r>
              <a:rPr lang="ru-RU" sz="1650" b="0" i="1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світової</a:t>
            </a:r>
            <a:r>
              <a:rPr lang="ru-RU" sz="1650" b="0" i="1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науки </a:t>
            </a:r>
            <a:r>
              <a:rPr lang="ru-RU" sz="1650" b="0" i="1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напрям</a:t>
            </a:r>
            <a:r>
              <a:rPr lang="ru-RU" sz="1650" b="0" i="1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ru-RU" sz="165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фізика</a:t>
            </a:r>
            <a:r>
              <a:rPr lang="ru-RU" sz="165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 </a:t>
            </a:r>
            <a:r>
              <a:rPr lang="ru-RU" sz="165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розчинів</a:t>
            </a:r>
            <a:r>
              <a:rPr lang="ru-RU" sz="165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 </a:t>
            </a:r>
            <a:r>
              <a:rPr lang="ru-RU" sz="165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електролітів</a:t>
            </a:r>
            <a:r>
              <a:rPr lang="ru-RU" sz="165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, </a:t>
            </a:r>
            <a:r>
              <a:rPr lang="ru-RU" sz="165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активованих</a:t>
            </a:r>
            <a:r>
              <a:rPr lang="ru-RU" sz="165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 </a:t>
            </a:r>
            <a:r>
              <a:rPr lang="ru-RU" sz="165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люмінесцентними</a:t>
            </a:r>
            <a:r>
              <a:rPr lang="ru-RU" sz="165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 </a:t>
            </a:r>
            <a:r>
              <a:rPr lang="ru-RU" sz="165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іонами</a:t>
            </a:r>
            <a:r>
              <a:rPr lang="ru-RU" sz="165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</a:rPr>
              <a:t>.</a:t>
            </a:r>
            <a:endParaRPr lang="uk-UA" sz="165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</a:endParaRPr>
          </a:p>
          <a:p>
            <a:pPr marL="95250" indent="439738" algn="just">
              <a:tabLst>
                <a:tab pos="0" algn="l"/>
              </a:tabLst>
            </a:pPr>
            <a:r>
              <a:rPr lang="uk-UA" sz="1650" b="0" i="1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Цілеспрямована розробка цього напряму </a:t>
            </a:r>
            <a:r>
              <a:rPr lang="uk-UA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стимулювала формування і розвиток </a:t>
            </a:r>
            <a:r>
              <a:rPr lang="uk-UA" sz="1650" b="0" i="1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кількох нових, актуальних напрямів наукових досліджень: </a:t>
            </a:r>
          </a:p>
          <a:p>
            <a:pPr marL="85725" indent="457200" algn="just">
              <a:buFontTx/>
              <a:buChar char="-"/>
            </a:pPr>
            <a:r>
              <a:rPr lang="uk-UA" sz="1650" b="0" i="1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колективні взаємодії «світлове випромінювання – коливання атомів» в твердих та рідких розчинах невпорядкованих неорганічних та біологічних систем (проф</a:t>
            </a:r>
            <a:r>
              <a:rPr lang="uk-UA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. М.У. Білий);</a:t>
            </a:r>
            <a:endParaRPr lang="uk-UA" sz="1650" b="0" i="1" dirty="0">
              <a:solidFill>
                <a:srgbClr val="002060"/>
              </a:solidFill>
              <a:effectLst/>
              <a:latin typeface="Verdana" panose="020B0604030504040204" pitchFamily="34" charset="0"/>
            </a:endParaRPr>
          </a:p>
          <a:p>
            <a:pPr marL="85725" indent="457200" algn="just">
              <a:buFontTx/>
              <a:buChar char="-"/>
            </a:pPr>
            <a:r>
              <a:rPr lang="uk-UA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 ф</a:t>
            </a:r>
            <a:r>
              <a:rPr lang="uk-UA" sz="1650" b="0" i="1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ізичні процеси в розчинах електролітів, активованих іонами важких металів, та оптичний запис інформації в активованих склоподібних матеріалах (проф</a:t>
            </a:r>
            <a:r>
              <a:rPr lang="uk-UA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. Б.А. Охріменко);</a:t>
            </a:r>
          </a:p>
          <a:p>
            <a:pPr marL="85725" indent="457200" algn="just">
              <a:buFontTx/>
              <a:buChar char="-"/>
            </a:pPr>
            <a:r>
              <a:rPr lang="uk-UA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 електронно-коливальні взаємодії в молекулярних центрах випромінювання в розчинах електролітів та іонних кристалах </a:t>
            </a:r>
            <a:r>
              <a:rPr lang="uk-UA" sz="1650" b="0" i="1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(проф</a:t>
            </a:r>
            <a:r>
              <a:rPr lang="uk-UA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. І.Я. Кушніренко);</a:t>
            </a:r>
          </a:p>
          <a:p>
            <a:pPr marL="85725" indent="457200" algn="just">
              <a:buFontTx/>
              <a:buChar char="-"/>
            </a:pPr>
            <a:r>
              <a:rPr lang="uk-UA" sz="1650" b="0" i="1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природа власних та </a:t>
            </a:r>
            <a:r>
              <a:rPr lang="uk-UA" sz="1650" b="0" i="1" dirty="0" err="1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домішкових</a:t>
            </a:r>
            <a:r>
              <a:rPr lang="uk-UA" sz="1650" b="0" i="1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 центрів люмінесценції в оксидних, іонно-ковалентних кристалах (д. ф.-</a:t>
            </a:r>
            <a:r>
              <a:rPr lang="uk-UA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м. н, С.Г. </a:t>
            </a:r>
            <a:r>
              <a:rPr lang="uk-UA" sz="1650" b="0" i="1" dirty="0">
                <a:solidFill>
                  <a:srgbClr val="002060"/>
                </a:solidFill>
                <a:effectLst/>
                <a:latin typeface="Verdana" panose="020B0604030504040204" pitchFamily="34" charset="0"/>
              </a:rPr>
              <a:t>Неділько);</a:t>
            </a:r>
          </a:p>
          <a:p>
            <a:pPr marL="85725" indent="457200" algn="just">
              <a:buFontTx/>
              <a:buChar char="-"/>
            </a:pPr>
            <a:r>
              <a:rPr lang="uk-UA" sz="1650" i="1" dirty="0">
                <a:solidFill>
                  <a:srgbClr val="00206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 розробка пристроїв когерентного випромінювання світла (зокрема, в спільній із ВО «Арсенал» БНДЛ «Квантова електроніка» - пристроїв лазерного моніторингу рухомих і нерухомих об</a:t>
            </a:r>
            <a:r>
              <a:rPr lang="en-US" sz="1650" i="1" dirty="0">
                <a:solidFill>
                  <a:srgbClr val="00206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’</a:t>
            </a:r>
            <a:r>
              <a:rPr lang="uk-UA" sz="1650" i="1" dirty="0" err="1">
                <a:solidFill>
                  <a:srgbClr val="00206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єктів</a:t>
            </a:r>
            <a:r>
              <a:rPr lang="uk-UA" sz="1650" i="1" dirty="0">
                <a:solidFill>
                  <a:srgbClr val="002060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 в навколишньому середовищі) </a:t>
            </a:r>
            <a:r>
              <a:rPr lang="uk-UA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(</a:t>
            </a:r>
            <a:r>
              <a:rPr lang="uk-UA" sz="1650" i="1" dirty="0" err="1">
                <a:solidFill>
                  <a:srgbClr val="002060"/>
                </a:solidFill>
                <a:latin typeface="Verdana" panose="020B0604030504040204" pitchFamily="34" charset="0"/>
              </a:rPr>
              <a:t>с.н.с</a:t>
            </a:r>
            <a:r>
              <a:rPr lang="uk-UA" sz="1650" i="1" dirty="0">
                <a:solidFill>
                  <a:srgbClr val="002060"/>
                </a:solidFill>
                <a:latin typeface="Verdana" panose="020B0604030504040204" pitchFamily="34" charset="0"/>
              </a:rPr>
              <a:t>. І.В. Захарченко, проф. Б.А. Охріменко).</a:t>
            </a:r>
            <a:endParaRPr lang="uk-UA" sz="165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72592F3D-0314-49BD-BB83-45766254E77C}"/>
              </a:ext>
            </a:extLst>
          </p:cNvPr>
          <p:cNvSpPr/>
          <p:nvPr/>
        </p:nvSpPr>
        <p:spPr>
          <a:xfrm>
            <a:off x="-1594568" y="5681720"/>
            <a:ext cx="13462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B3DD957-70C2-4FD7-883D-4D0D5346B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30" y="511250"/>
            <a:ext cx="981541" cy="981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351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39AC1-4073-470D-B2F0-AFE55C9AD1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06644D4-657C-4B4A-B985-D83546B066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1A11026-BC84-4CC8-962D-64ADB9403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5</a:t>
            </a:fld>
            <a:endParaRPr lang="uk-UA" dirty="0"/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C6ED9DFD-AE3A-4555-8127-4049CB4CEC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7644926"/>
              </p:ext>
            </p:extLst>
          </p:nvPr>
        </p:nvGraphicFramePr>
        <p:xfrm>
          <a:off x="0" y="483079"/>
          <a:ext cx="9144000" cy="609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9961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3E0093-8AEF-40D2-A8F8-72FC64DB1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92" y="1409650"/>
            <a:ext cx="9117911" cy="930693"/>
          </a:xfrm>
          <a:solidFill>
            <a:schemeClr val="bg1">
              <a:lumMod val="95000"/>
            </a:schemeClr>
          </a:solidFill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tabLst>
                <a:tab pos="266700" algn="l"/>
              </a:tabLst>
            </a:pP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ПРІОРИТЕТНІ ТЕМАТИЧНІ НАПРЯМИ ДЛЯ НАУКОВОЇ ШКОЛИ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uk-UA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uk-UA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фізика, ядерна фізика і астрономія</a:t>
            </a:r>
            <a:br>
              <a:rPr lang="uk-UA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4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фізичний дизайн нових матеріалів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uk-U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47B76-1E0C-4562-9CE0-35928D072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" y="2130725"/>
            <a:ext cx="9144001" cy="3303449"/>
          </a:xfrm>
          <a:solidFill>
            <a:schemeClr val="bg1">
              <a:lumMod val="95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СТРАТЕГІЯ ПОПУЛЯРИЗАЦІЇ НАУКОВОЇ ШКОЛИ</a:t>
            </a:r>
            <a:r>
              <a:rPr lang="uk-UA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2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Публікація </a:t>
            </a:r>
            <a:r>
              <a:rPr lang="uk-UA" sz="1300" b="1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наукових</a:t>
            </a:r>
            <a:r>
              <a:rPr lang="uk-UA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статей 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uk-UA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високорейтингових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міжнародних фахових виданнях.  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Публікація монографій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/розділів монографій в Україні та за межами; 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Участь в міжнародних наукових конференціях в Україні 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NANO, NAP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…</a:t>
            </a:r>
            <a:r>
              <a:rPr lang="en-US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 за кордоном (</a:t>
            </a:r>
            <a:r>
              <a:rPr lang="en-US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Composites, </a:t>
            </a:r>
            <a:r>
              <a:rPr lang="en-US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Eurofillers</a:t>
            </a:r>
            <a:r>
              <a:rPr lang="en-US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IWASOM, EMRS, ICL, ICDIM). </a:t>
            </a:r>
            <a:endParaRPr lang="uk-UA" sz="13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Використання ресурсів наукових центрів за межами України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ІФ ПАН (Варшава, Польща), </a:t>
            </a:r>
            <a:r>
              <a:rPr lang="en-US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DESY 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синхротрон (Гамбург, Німеччина), Університет Нюрнберг-</a:t>
            </a:r>
            <a:r>
              <a:rPr lang="uk-UA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Ерланген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(Німеччина), </a:t>
            </a:r>
            <a:r>
              <a:rPr lang="fr-FR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Ecole Supérieure de Physique et de Chimie Industrielle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Paris, France); </a:t>
            </a:r>
            <a:r>
              <a:rPr lang="en-US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Foundation for Research &amp; Technology — Hellas (FORTH) (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Крит, Греція), Університет </a:t>
            </a:r>
            <a:r>
              <a:rPr lang="uk-UA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Константин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1 (</a:t>
            </a:r>
            <a:r>
              <a:rPr lang="uk-UA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Константин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Алжир), </a:t>
            </a:r>
            <a:r>
              <a:rPr lang="en-US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Institute of Electronics, Shizuoka University, 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Hamamatsu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Японія).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Участь у спільних міжнародних наукових </a:t>
            </a:r>
            <a:r>
              <a:rPr lang="uk-UA" sz="13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проєктах</a:t>
            </a:r>
            <a:r>
              <a:rPr lang="uk-UA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програмами</a:t>
            </a:r>
            <a:r>
              <a:rPr lang="en-US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платформами (</a:t>
            </a:r>
            <a:r>
              <a:rPr lang="en-US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HORIZON, ERA 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тощо)</a:t>
            </a:r>
            <a:r>
              <a:rPr lang="en-US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uk-UA" sz="13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Організація конференцій</a:t>
            </a:r>
            <a:r>
              <a:rPr lang="en-US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uk-UA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семінарів 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тощо в Україні та за межами: </a:t>
            </a:r>
            <a:r>
              <a:rPr lang="en-US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ICSSSMC; OMEE, SPO.</a:t>
            </a:r>
            <a:r>
              <a:rPr lang="uk-UA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uk-UA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3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Виступи-лекції</a:t>
            </a:r>
            <a:r>
              <a:rPr lang="ru-RU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випускних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класах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ліцеїв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шкіл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фіз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.-мат.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профілю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м.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Києва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інших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міст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України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3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Представлення</a:t>
            </a:r>
            <a:r>
              <a:rPr lang="ru-RU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стендів</a:t>
            </a:r>
            <a:r>
              <a:rPr lang="ru-RU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із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науково-технічними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розробками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спеціалізованих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виставках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3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Організація</a:t>
            </a:r>
            <a:r>
              <a:rPr lang="ru-RU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зустрічей</a:t>
            </a:r>
            <a:r>
              <a:rPr lang="ru-RU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3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представниками</a:t>
            </a:r>
            <a:r>
              <a:rPr lang="ru-RU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бізнесу</a:t>
            </a:r>
            <a:r>
              <a:rPr lang="ru-RU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 метою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пошуку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шляхів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комерціалізації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розробок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3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Розміщення</a:t>
            </a:r>
            <a:r>
              <a:rPr lang="ru-RU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матеріалів</a:t>
            </a:r>
            <a:r>
              <a:rPr lang="ru-RU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sz="13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розробок</a:t>
            </a:r>
            <a:r>
              <a:rPr lang="ru-RU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3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сторінках</a:t>
            </a:r>
            <a:r>
              <a:rPr lang="ru-RU" sz="13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інтернет-ресурсів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ResearchGate,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конференцій</a:t>
            </a:r>
            <a:r>
              <a:rPr lang="ru-RU" sz="13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КНУ </a:t>
            </a:r>
            <a:r>
              <a:rPr lang="ru-RU" sz="13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тощо</a:t>
            </a:r>
            <a:r>
              <a:rPr lang="ru-RU" sz="12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CB3312-416A-4606-B87A-30C6D2AF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83117" y="6285252"/>
            <a:ext cx="2057400" cy="365125"/>
          </a:xfrm>
        </p:spPr>
        <p:txBody>
          <a:bodyPr/>
          <a:lstStyle/>
          <a:p>
            <a:fld id="{23BC3504-0248-4A90-9C84-D816A820ED96}" type="slidenum">
              <a:rPr lang="uk-UA" smtClean="0"/>
              <a:t>6</a:t>
            </a:fld>
            <a:endParaRPr lang="uk-UA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49DA72A-715F-44C0-9AA5-EF39DA7E8350}"/>
              </a:ext>
            </a:extLst>
          </p:cNvPr>
          <p:cNvSpPr/>
          <p:nvPr/>
        </p:nvSpPr>
        <p:spPr>
          <a:xfrm>
            <a:off x="0" y="424767"/>
            <a:ext cx="9144001" cy="10464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algn="ctr"/>
            <a:r>
              <a:rPr lang="ru-RU" sz="2200" b="1" dirty="0">
                <a:solidFill>
                  <a:srgbClr val="002060"/>
                </a:solidFill>
              </a:rPr>
              <a:t>ПЕРСПЕКТИВИ РОЗВИТКУ НА НАСТУПНІ 5 РОКІВ: </a:t>
            </a:r>
          </a:p>
          <a:p>
            <a:pPr algn="ctr"/>
            <a:endParaRPr lang="uk-UA" sz="2200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F8ABCB4-9E51-4E03-99DC-B80317F2E451}"/>
              </a:ext>
            </a:extLst>
          </p:cNvPr>
          <p:cNvSpPr/>
          <p:nvPr/>
        </p:nvSpPr>
        <p:spPr>
          <a:xfrm>
            <a:off x="17392" y="5205688"/>
            <a:ext cx="9135303" cy="13465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ЗАЛУЧЕННЯ МОЛОДИХ ВЧЕНИХ</a:t>
            </a:r>
            <a:r>
              <a:rPr lang="en-US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uk-UA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Виконання  щорічно до 10 магістерських робіт;</a:t>
            </a:r>
          </a:p>
          <a:p>
            <a:pPr algn="just"/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Захист 1 - ї докторської, 4 – х кандидатських дисертацій, </a:t>
            </a:r>
          </a:p>
          <a:p>
            <a:pPr algn="just"/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Залучення молодих вчених до керівництва науковими  </a:t>
            </a:r>
            <a:r>
              <a:rPr lang="uk-UA" sz="135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проєктами</a:t>
            </a:r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/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Стажування молодих вчених в Інститутах НАН України:  </a:t>
            </a:r>
          </a:p>
          <a:p>
            <a:pPr algn="just"/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Залучення студентів</a:t>
            </a:r>
            <a:r>
              <a:rPr lang="en-US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uk-UA" sz="13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аспірантів, молодих вчених до стипендіальних європейських програм.</a:t>
            </a:r>
            <a:endParaRPr lang="en-US" sz="135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790F6F7-B842-4F5A-93CF-CAB3990502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296" y="486356"/>
            <a:ext cx="861705" cy="86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608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765373"/>
            <a:ext cx="9144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dirty="0"/>
              <a:t>Дякую за увагу!</a:t>
            </a:r>
          </a:p>
        </p:txBody>
      </p:sp>
      <p:pic>
        <p:nvPicPr>
          <p:cNvPr id="4" name="Google Shape;799;p113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68213" y="4509120"/>
            <a:ext cx="1583507" cy="15835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801;p113"/>
          <p:cNvSpPr/>
          <p:nvPr/>
        </p:nvSpPr>
        <p:spPr>
          <a:xfrm>
            <a:off x="2167905" y="4941168"/>
            <a:ext cx="6408712" cy="984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uk-UA" sz="1600" b="0" i="0" u="none" strike="noStrike" cap="none" dirty="0">
                <a:solidFill>
                  <a:schemeClr val="bg1"/>
                </a:solidFill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Київський національний університет імені Тараса Шевченка</a:t>
            </a:r>
            <a:r>
              <a:rPr lang="uk-UA" sz="1600" b="0" i="0" u="none" strike="noStrike" cap="none">
                <a:solidFill>
                  <a:schemeClr val="bg1"/>
                </a:solidFill>
                <a:latin typeface="Arial" panose="020B0604020202020204" pitchFamily="34" charset="0"/>
                <a:ea typeface="Helvetica Neue Light"/>
                <a:cs typeface="Arial" panose="020B0604020202020204" pitchFamily="34" charset="0"/>
                <a:sym typeface="Helvetica Neue Light"/>
              </a:rPr>
              <a:t>, 2025</a:t>
            </a:r>
            <a:endParaRPr sz="1600" b="0" i="0" u="none" strike="noStrike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C3504-0248-4A90-9C84-D816A820ED96}" type="slidenum">
              <a:rPr lang="uk-UA" smtClean="0"/>
              <a:t>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10619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3295</TotalTime>
  <Words>769</Words>
  <Application>Microsoft Office PowerPoint</Application>
  <PresentationFormat>Экран (4:3)</PresentationFormat>
  <Paragraphs>96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Verdana</vt:lpstr>
      <vt:lpstr>Wingdings</vt:lpstr>
      <vt:lpstr>Тема Office</vt:lpstr>
      <vt:lpstr>         </vt:lpstr>
      <vt:lpstr>         </vt:lpstr>
      <vt:lpstr>Презентация PowerPoint</vt:lpstr>
      <vt:lpstr>Презентация PowerPoint</vt:lpstr>
      <vt:lpstr>Презентация PowerPoint</vt:lpstr>
      <vt:lpstr>ОСНОВНІ ПРІОРИТЕТНІ ТЕМАТИЧНІ НАПРЯМИ ДЛЯ НАУКОВОЇ ШКОЛИ: - фізика, ядерна фізика і астрономія  - фізичний дизайн нових матеріалів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Maobuff</dc:creator>
  <cp:lastModifiedBy>Ludmila</cp:lastModifiedBy>
  <cp:revision>366</cp:revision>
  <dcterms:created xsi:type="dcterms:W3CDTF">2022-09-25T15:53:18Z</dcterms:created>
  <dcterms:modified xsi:type="dcterms:W3CDTF">2025-11-25T11:08:28Z</dcterms:modified>
</cp:coreProperties>
</file>