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2"/>
    <p:sldId id="457" r:id="rId3"/>
    <p:sldId id="400" r:id="rId4"/>
    <p:sldId id="442" r:id="rId5"/>
    <p:sldId id="456" r:id="rId6"/>
    <p:sldId id="445" r:id="rId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dmila" initials="L"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6B5C"/>
    <a:srgbClr val="E7E6E6"/>
    <a:srgbClr val="F1BE3F"/>
    <a:srgbClr val="F17F3F"/>
    <a:srgbClr val="C00000"/>
    <a:srgbClr val="E5E5E5"/>
    <a:srgbClr val="898989"/>
    <a:srgbClr val="FF3300"/>
    <a:srgbClr val="FF9933"/>
    <a:srgbClr val="1265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10" autoAdjust="0"/>
    <p:restoredTop sz="92749" autoAdjust="0"/>
  </p:normalViewPr>
  <p:slideViewPr>
    <p:cSldViewPr snapToGrid="0">
      <p:cViewPr varScale="1">
        <p:scale>
          <a:sx n="102" d="100"/>
          <a:sy n="102" d="100"/>
        </p:scale>
        <p:origin x="195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50F478-CA53-4E23-AC01-6DBCFF3D864D}" type="datetimeFigureOut">
              <a:rPr lang="uk-UA" smtClean="0"/>
              <a:t>25.06.2025</a:t>
            </a:fld>
            <a:endParaRPr lang="uk-UA" dirty="0"/>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uk-UA"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836E80-C68B-4B0A-8119-972B21119F90}" type="slidenum">
              <a:rPr lang="uk-UA" smtClean="0"/>
              <a:t>‹#›</a:t>
            </a:fld>
            <a:endParaRPr lang="uk-UA"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C3698E6A-35D3-45DD-AA36-119A6DCFC593}" type="datetime1">
              <a:rPr lang="uk-UA" smtClean="0"/>
              <a:t>25.06.2025</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23BC3504-0248-4A90-9C84-D816A820ED96}" type="slidenum">
              <a:rPr lang="uk-UA" smtClean="0"/>
              <a:t>‹#›</a:t>
            </a:fld>
            <a:endParaRPr lang="uk-U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D8A49731-CB7F-4E5B-A7A4-6C4A1B31288A}" type="datetime1">
              <a:rPr lang="uk-UA" smtClean="0"/>
              <a:t>25.06.2025</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23BC3504-0248-4A90-9C84-D816A820ED96}" type="slidenum">
              <a:rPr lang="uk-UA" smtClean="0"/>
              <a:t>‹#›</a:t>
            </a:fld>
            <a:endParaRPr lang="uk-U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E3A25F4-2EB5-4986-A5FB-F141E239C5FD}" type="datetime1">
              <a:rPr lang="uk-UA" smtClean="0"/>
              <a:t>25.06.2025</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23BC3504-0248-4A90-9C84-D816A820ED96}" type="slidenum">
              <a:rPr lang="uk-UA" smtClean="0"/>
              <a:t>‹#›</a:t>
            </a:fld>
            <a:endParaRPr lang="uk-U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6D217891-A232-40A2-87E1-973210DF0E27}" type="datetime1">
              <a:rPr lang="uk-UA" smtClean="0"/>
              <a:t>25.06.2025</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23BC3504-0248-4A90-9C84-D816A820ED96}" type="slidenum">
              <a:rPr lang="uk-UA" smtClean="0"/>
              <a:t>‹#›</a:t>
            </a:fld>
            <a:endParaRPr lang="uk-U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E881BE21-FC61-4DFB-A20A-A45AAA7D3CCF}" type="datetime1">
              <a:rPr lang="uk-UA" smtClean="0"/>
              <a:t>25.06.2025</a:t>
            </a:fld>
            <a:endParaRPr lang="uk-UA" dirty="0"/>
          </a:p>
        </p:txBody>
      </p:sp>
      <p:sp>
        <p:nvSpPr>
          <p:cNvPr id="8" name="Footer Placeholder 7"/>
          <p:cNvSpPr>
            <a:spLocks noGrp="1"/>
          </p:cNvSpPr>
          <p:nvPr>
            <p:ph type="ftr" sz="quarter" idx="11"/>
          </p:nvPr>
        </p:nvSpPr>
        <p:spPr/>
        <p:txBody>
          <a:bodyPr/>
          <a:lstStyle/>
          <a:p>
            <a:endParaRPr lang="uk-UA" dirty="0"/>
          </a:p>
        </p:txBody>
      </p:sp>
      <p:sp>
        <p:nvSpPr>
          <p:cNvPr id="9" name="Slide Number Placeholder 8"/>
          <p:cNvSpPr>
            <a:spLocks noGrp="1"/>
          </p:cNvSpPr>
          <p:nvPr>
            <p:ph type="sldNum" sz="quarter" idx="12"/>
          </p:nvPr>
        </p:nvSpPr>
        <p:spPr/>
        <p:txBody>
          <a:bodyPr/>
          <a:lstStyle/>
          <a:p>
            <a:fld id="{23BC3504-0248-4A90-9C84-D816A820ED96}" type="slidenum">
              <a:rPr lang="uk-UA" smtClean="0"/>
              <a:t>‹#›</a:t>
            </a:fld>
            <a:endParaRPr lang="uk-U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323B62E-EA3B-4491-B8D4-D0F1598785B6}" type="datetime1">
              <a:rPr lang="uk-UA" smtClean="0"/>
              <a:t>25.06.2025</a:t>
            </a:fld>
            <a:endParaRPr lang="uk-UA" dirty="0"/>
          </a:p>
        </p:txBody>
      </p:sp>
      <p:sp>
        <p:nvSpPr>
          <p:cNvPr id="4" name="Footer Placeholder 3"/>
          <p:cNvSpPr>
            <a:spLocks noGrp="1"/>
          </p:cNvSpPr>
          <p:nvPr>
            <p:ph type="ftr" sz="quarter" idx="11"/>
          </p:nvPr>
        </p:nvSpPr>
        <p:spPr/>
        <p:txBody>
          <a:bodyPr/>
          <a:lstStyle/>
          <a:p>
            <a:endParaRPr lang="uk-UA" dirty="0"/>
          </a:p>
        </p:txBody>
      </p:sp>
      <p:sp>
        <p:nvSpPr>
          <p:cNvPr id="5" name="Slide Number Placeholder 4"/>
          <p:cNvSpPr>
            <a:spLocks noGrp="1"/>
          </p:cNvSpPr>
          <p:nvPr>
            <p:ph type="sldNum" sz="quarter" idx="12"/>
          </p:nvPr>
        </p:nvSpPr>
        <p:spPr/>
        <p:txBody>
          <a:bodyPr/>
          <a:lstStyle/>
          <a:p>
            <a:fld id="{23BC3504-0248-4A90-9C84-D816A820ED96}" type="slidenum">
              <a:rPr lang="uk-UA" smtClean="0"/>
              <a:t>‹#›</a:t>
            </a:fld>
            <a:endParaRPr lang="uk-U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147A1F-4852-477C-BD05-747EFCA5BB5A}" type="datetime1">
              <a:rPr lang="uk-UA" smtClean="0"/>
              <a:t>25.06.2025</a:t>
            </a:fld>
            <a:endParaRPr lang="uk-UA" dirty="0"/>
          </a:p>
        </p:txBody>
      </p:sp>
      <p:sp>
        <p:nvSpPr>
          <p:cNvPr id="3" name="Footer Placeholder 2"/>
          <p:cNvSpPr>
            <a:spLocks noGrp="1"/>
          </p:cNvSpPr>
          <p:nvPr>
            <p:ph type="ftr" sz="quarter" idx="11"/>
          </p:nvPr>
        </p:nvSpPr>
        <p:spPr/>
        <p:txBody>
          <a:bodyPr/>
          <a:lstStyle/>
          <a:p>
            <a:endParaRPr lang="uk-UA" dirty="0"/>
          </a:p>
        </p:txBody>
      </p:sp>
      <p:sp>
        <p:nvSpPr>
          <p:cNvPr id="4" name="Slide Number Placeholder 3"/>
          <p:cNvSpPr>
            <a:spLocks noGrp="1"/>
          </p:cNvSpPr>
          <p:nvPr>
            <p:ph type="sldNum" sz="quarter" idx="12"/>
          </p:nvPr>
        </p:nvSpPr>
        <p:spPr/>
        <p:txBody>
          <a:bodyPr/>
          <a:lstStyle/>
          <a:p>
            <a:fld id="{23BC3504-0248-4A90-9C84-D816A820ED96}" type="slidenum">
              <a:rPr lang="uk-UA" smtClean="0"/>
              <a:t>‹#›</a:t>
            </a:fld>
            <a:endParaRPr lang="uk-U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DA84D648-F697-442F-9AEA-6F1A3CCDC664}" type="datetime1">
              <a:rPr lang="uk-UA" smtClean="0"/>
              <a:t>25.06.2025</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23BC3504-0248-4A90-9C84-D816A820ED96}" type="slidenum">
              <a:rPr lang="uk-UA" smtClean="0"/>
              <a:t>‹#›</a:t>
            </a:fld>
            <a:endParaRPr lang="uk-U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F4FBDEE-5EE4-45EA-AF25-8DDB8F63FF37}" type="datetime1">
              <a:rPr lang="uk-UA" smtClean="0"/>
              <a:t>25.06.2025</a:t>
            </a:fld>
            <a:endParaRPr lang="uk-UA" dirty="0"/>
          </a:p>
        </p:txBody>
      </p:sp>
      <p:sp>
        <p:nvSpPr>
          <p:cNvPr id="6" name="Footer Placeholder 5"/>
          <p:cNvSpPr>
            <a:spLocks noGrp="1"/>
          </p:cNvSpPr>
          <p:nvPr>
            <p:ph type="ftr" sz="quarter" idx="11"/>
          </p:nvPr>
        </p:nvSpPr>
        <p:spPr/>
        <p:txBody>
          <a:bodyPr/>
          <a:lstStyle/>
          <a:p>
            <a:endParaRPr lang="uk-UA" dirty="0"/>
          </a:p>
        </p:txBody>
      </p:sp>
      <p:sp>
        <p:nvSpPr>
          <p:cNvPr id="7" name="Slide Number Placeholder 6"/>
          <p:cNvSpPr>
            <a:spLocks noGrp="1"/>
          </p:cNvSpPr>
          <p:nvPr>
            <p:ph type="sldNum" sz="quarter" idx="12"/>
          </p:nvPr>
        </p:nvSpPr>
        <p:spPr/>
        <p:txBody>
          <a:bodyPr/>
          <a:lstStyle/>
          <a:p>
            <a:fld id="{23BC3504-0248-4A90-9C84-D816A820ED96}" type="slidenum">
              <a:rPr lang="uk-UA" smtClean="0"/>
              <a:t>‹#›</a:t>
            </a:fld>
            <a:endParaRPr lang="uk-U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F81CD6D-74BF-4B5B-8871-EBD743D032AC}" type="datetime1">
              <a:rPr lang="uk-UA" smtClean="0"/>
              <a:t>25.06.2025</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23BC3504-0248-4A90-9C84-D816A820ED96}" type="slidenum">
              <a:rPr lang="uk-UA" smtClean="0"/>
              <a:t>‹#›</a:t>
            </a:fld>
            <a:endParaRPr lang="uk-U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96E0272-47B1-43EC-A849-A8AB0E1BAA11}" type="datetime1">
              <a:rPr lang="uk-UA" smtClean="0"/>
              <a:t>25.06.2025</a:t>
            </a:fld>
            <a:endParaRPr lang="uk-UA" dirty="0"/>
          </a:p>
        </p:txBody>
      </p:sp>
      <p:sp>
        <p:nvSpPr>
          <p:cNvPr id="5" name="Footer Placeholder 4"/>
          <p:cNvSpPr>
            <a:spLocks noGrp="1"/>
          </p:cNvSpPr>
          <p:nvPr>
            <p:ph type="ftr" sz="quarter" idx="11"/>
          </p:nvPr>
        </p:nvSpPr>
        <p:spPr/>
        <p:txBody>
          <a:bodyPr/>
          <a:lstStyle/>
          <a:p>
            <a:endParaRPr lang="uk-UA" dirty="0"/>
          </a:p>
        </p:txBody>
      </p:sp>
      <p:sp>
        <p:nvSpPr>
          <p:cNvPr id="6" name="Slide Number Placeholder 5"/>
          <p:cNvSpPr>
            <a:spLocks noGrp="1"/>
          </p:cNvSpPr>
          <p:nvPr>
            <p:ph type="sldNum" sz="quarter" idx="12"/>
          </p:nvPr>
        </p:nvSpPr>
        <p:spPr/>
        <p:txBody>
          <a:bodyPr/>
          <a:lstStyle/>
          <a:p>
            <a:fld id="{23BC3504-0248-4A90-9C84-D816A820ED96}" type="slidenum">
              <a:rPr lang="uk-UA" smtClean="0"/>
              <a:t>‹#›</a:t>
            </a:fld>
            <a:endParaRPr lang="uk-U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75106F-FD0A-4E9C-9590-4C7A8AAF2EAA}" type="datetime1">
              <a:rPr lang="uk-UA" smtClean="0"/>
              <a:t>25.06.2025</a:t>
            </a:fld>
            <a:endParaRPr lang="uk-UA"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BC3504-0248-4A90-9C84-D816A820ED96}" type="slidenum">
              <a:rPr lang="uk-UA" smtClean="0"/>
              <a:t>‹#›</a:t>
            </a:fld>
            <a:endParaRPr lang="uk-U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oogle Shape;60;p13" descr="D:\Maks\BrandBook_KNU\Presentation\Корпус_панорама.jpg"/>
          <p:cNvPicPr preferRelativeResize="0"/>
          <p:nvPr/>
        </p:nvPicPr>
        <p:blipFill rotWithShape="1">
          <a:blip r:embed="rId2"/>
          <a:srcRect/>
          <a:stretch>
            <a:fillRect/>
          </a:stretch>
        </p:blipFill>
        <p:spPr>
          <a:xfrm>
            <a:off x="0" y="553673"/>
            <a:ext cx="9148040" cy="4051883"/>
          </a:xfrm>
          <a:prstGeom prst="rect">
            <a:avLst/>
          </a:prstGeom>
          <a:noFill/>
          <a:ln>
            <a:noFill/>
          </a:ln>
        </p:spPr>
      </p:pic>
      <p:sp>
        <p:nvSpPr>
          <p:cNvPr id="2" name="Номер слайда 1"/>
          <p:cNvSpPr>
            <a:spLocks noGrp="1"/>
          </p:cNvSpPr>
          <p:nvPr>
            <p:ph type="sldNum" sz="quarter" idx="12"/>
          </p:nvPr>
        </p:nvSpPr>
        <p:spPr>
          <a:xfrm>
            <a:off x="7018123" y="6503436"/>
            <a:ext cx="2057400" cy="365125"/>
          </a:xfrm>
        </p:spPr>
        <p:txBody>
          <a:bodyPr/>
          <a:lstStyle/>
          <a:p>
            <a:fld id="{23BC3504-0248-4A90-9C84-D816A820ED96}" type="slidenum">
              <a:rPr lang="uk-UA" smtClean="0"/>
              <a:t>1</a:t>
            </a:fld>
            <a:endParaRPr lang="uk-UA" dirty="0"/>
          </a:p>
        </p:txBody>
      </p:sp>
      <p:sp>
        <p:nvSpPr>
          <p:cNvPr id="4" name="Title 1"/>
          <p:cNvSpPr>
            <a:spLocks noGrp="1"/>
          </p:cNvSpPr>
          <p:nvPr>
            <p:ph type="ctrTitle"/>
          </p:nvPr>
        </p:nvSpPr>
        <p:spPr>
          <a:xfrm>
            <a:off x="578841" y="4226062"/>
            <a:ext cx="7829026" cy="1579000"/>
          </a:xfrm>
        </p:spPr>
        <p:txBody>
          <a:bodyPr>
            <a:normAutofit fontScale="90000"/>
          </a:bodyPr>
          <a:lstStyle/>
          <a:p>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r>
              <a:rPr lang="uk-UA" sz="2000" dirty="0">
                <a:latin typeface="Times New Roman" panose="02020603050405020304" pitchFamily="18" charset="0"/>
                <a:cs typeface="Times New Roman" panose="02020603050405020304" pitchFamily="18" charset="0"/>
              </a:rPr>
              <a:t> </a:t>
            </a:r>
            <a:endParaRPr lang="en-US" sz="2000" dirty="0">
              <a:latin typeface="Arial" panose="020B0604020202020204" pitchFamily="34" charset="0"/>
              <a:cs typeface="Arial" panose="020B0604020202020204" pitchFamily="34" charset="0"/>
            </a:endParaRPr>
          </a:p>
        </p:txBody>
      </p:sp>
      <p:sp>
        <p:nvSpPr>
          <p:cNvPr id="5" name="Subtitle 2"/>
          <p:cNvSpPr>
            <a:spLocks noGrp="1"/>
          </p:cNvSpPr>
          <p:nvPr>
            <p:ph type="subTitle" idx="1"/>
          </p:nvPr>
        </p:nvSpPr>
        <p:spPr>
          <a:xfrm>
            <a:off x="0" y="4605555"/>
            <a:ext cx="9144000" cy="1971413"/>
          </a:xfrm>
          <a:solidFill>
            <a:schemeClr val="bg1">
              <a:lumMod val="85000"/>
            </a:schemeClr>
          </a:solidFill>
        </p:spPr>
        <p:txBody>
          <a:bodyPr>
            <a:noAutofit/>
          </a:bodyPr>
          <a:lstStyle/>
          <a:p>
            <a:endParaRPr lang="uk-UA" sz="3200" dirty="0">
              <a:latin typeface="Arial" panose="020B0604020202020204" pitchFamily="34" charset="0"/>
              <a:cs typeface="Arial" panose="020B0604020202020204" pitchFamily="34" charset="0"/>
            </a:endParaRPr>
          </a:p>
          <a:p>
            <a:r>
              <a:rPr lang="uk-UA" sz="3200" b="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АТЕСТАЦІЯ НАУКОВИХ ШКІЛ</a:t>
            </a:r>
          </a:p>
          <a:p>
            <a:endParaRPr lang="uk-UA" sz="3200" b="1" dirty="0">
              <a:solidFill>
                <a:schemeClr val="accent1">
                  <a:lumMod val="50000"/>
                </a:schemeClr>
              </a:solidFill>
              <a:latin typeface="Arial" panose="020B0604020202020204" pitchFamily="34" charset="0"/>
              <a:cs typeface="Arial" panose="020B0604020202020204" pitchFamily="34" charset="0"/>
            </a:endParaRPr>
          </a:p>
          <a:p>
            <a:r>
              <a:rPr lang="uk-UA" sz="2800" dirty="0">
                <a:latin typeface="Arial" panose="020B0604020202020204" pitchFamily="34" charset="0"/>
                <a:cs typeface="Arial" panose="020B0604020202020204" pitchFamily="34" charset="0"/>
              </a:rPr>
              <a:t> </a:t>
            </a:r>
            <a:endParaRPr lang="en-US" sz="2800" dirty="0">
              <a:latin typeface="Arial" panose="020B0604020202020204" pitchFamily="34" charset="0"/>
              <a:cs typeface="Arial" panose="020B0604020202020204" pitchFamily="34" charset="0"/>
            </a:endParaRPr>
          </a:p>
        </p:txBody>
      </p:sp>
      <p:sp>
        <p:nvSpPr>
          <p:cNvPr id="15" name="Прямоугольник 14"/>
          <p:cNvSpPr/>
          <p:nvPr/>
        </p:nvSpPr>
        <p:spPr>
          <a:xfrm>
            <a:off x="3883794" y="3607266"/>
            <a:ext cx="1627773" cy="923330"/>
          </a:xfrm>
          <a:prstGeom prst="rect">
            <a:avLst/>
          </a:prstGeom>
        </p:spPr>
        <p:txBody>
          <a:bodyPr wrap="square">
            <a:spAutoFit/>
          </a:bodyPr>
          <a:lstStyle/>
          <a:p>
            <a:endParaRPr lang="uk-UA" dirty="0"/>
          </a:p>
          <a:p>
            <a:endParaRPr lang="uk-UA" dirty="0"/>
          </a:p>
          <a:p>
            <a:endParaRPr lang="uk-UA"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7018123" y="6503436"/>
            <a:ext cx="2057400" cy="365125"/>
          </a:xfrm>
        </p:spPr>
        <p:txBody>
          <a:bodyPr/>
          <a:lstStyle/>
          <a:p>
            <a:fld id="{23BC3504-0248-4A90-9C84-D816A820ED96}" type="slidenum">
              <a:rPr lang="uk-UA" smtClean="0"/>
              <a:t>2</a:t>
            </a:fld>
            <a:endParaRPr lang="uk-UA" dirty="0"/>
          </a:p>
        </p:txBody>
      </p:sp>
      <p:sp>
        <p:nvSpPr>
          <p:cNvPr id="4" name="Title 1">
            <a:extLst>
              <a:ext uri="{FF2B5EF4-FFF2-40B4-BE49-F238E27FC236}">
                <a16:creationId xmlns:a16="http://schemas.microsoft.com/office/drawing/2014/main" id="{520E7753-CF0A-B885-2F30-B90B563435FB}"/>
              </a:ext>
            </a:extLst>
          </p:cNvPr>
          <p:cNvSpPr>
            <a:spLocks noGrp="1"/>
          </p:cNvSpPr>
          <p:nvPr>
            <p:ph type="ctrTitle"/>
          </p:nvPr>
        </p:nvSpPr>
        <p:spPr>
          <a:xfrm>
            <a:off x="578841" y="4226062"/>
            <a:ext cx="7829026" cy="1579000"/>
          </a:xfrm>
        </p:spPr>
        <p:txBody>
          <a:bodyPr>
            <a:normAutofit fontScale="90000"/>
          </a:bodyPr>
          <a:lstStyle/>
          <a:p>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br>
              <a:rPr lang="uk-UA" sz="2800" dirty="0">
                <a:latin typeface="Times New Roman" panose="02020603050405020304" pitchFamily="18" charset="0"/>
                <a:cs typeface="Times New Roman" panose="02020603050405020304" pitchFamily="18" charset="0"/>
              </a:rPr>
            </a:br>
            <a:r>
              <a:rPr lang="uk-UA" sz="2000" dirty="0">
                <a:latin typeface="Times New Roman" panose="02020603050405020304" pitchFamily="18" charset="0"/>
                <a:cs typeface="Times New Roman" panose="02020603050405020304" pitchFamily="18" charset="0"/>
              </a:rPr>
              <a:t> </a:t>
            </a:r>
            <a:endParaRPr lang="aa-ET" sz="2000" dirty="0">
              <a:latin typeface="Arial" panose="020B0604020202020204" pitchFamily="34" charset="0"/>
              <a:cs typeface="Arial" panose="020B0604020202020204" pitchFamily="34" charset="0"/>
            </a:endParaRPr>
          </a:p>
        </p:txBody>
      </p:sp>
      <p:sp>
        <p:nvSpPr>
          <p:cNvPr id="5" name="Subtitle 2">
            <a:extLst>
              <a:ext uri="{FF2B5EF4-FFF2-40B4-BE49-F238E27FC236}">
                <a16:creationId xmlns:a16="http://schemas.microsoft.com/office/drawing/2014/main" id="{712839CB-DEF3-E67A-52FB-791ED86A4C0F}"/>
              </a:ext>
            </a:extLst>
          </p:cNvPr>
          <p:cNvSpPr>
            <a:spLocks noGrp="1"/>
          </p:cNvSpPr>
          <p:nvPr>
            <p:ph type="subTitle" idx="1"/>
          </p:nvPr>
        </p:nvSpPr>
        <p:spPr>
          <a:xfrm>
            <a:off x="0" y="2580225"/>
            <a:ext cx="9144000" cy="3939191"/>
          </a:xfrm>
          <a:solidFill>
            <a:schemeClr val="bg1">
              <a:lumMod val="85000"/>
            </a:schemeClr>
          </a:solidFill>
        </p:spPr>
        <p:txBody>
          <a:bodyPr>
            <a:noAutofit/>
          </a:bodyPr>
          <a:lstStyle/>
          <a:p>
            <a:endParaRPr lang="uk-UA" sz="1100" dirty="0">
              <a:latin typeface="Arial" panose="020B0604020202020204" pitchFamily="34" charset="0"/>
              <a:cs typeface="Arial" panose="020B0604020202020204" pitchFamily="34" charset="0"/>
            </a:endParaRPr>
          </a:p>
          <a:p>
            <a:pPr>
              <a:lnSpc>
                <a:spcPct val="100000"/>
              </a:lnSpc>
              <a:spcBef>
                <a:spcPts val="0"/>
              </a:spcBef>
            </a:pPr>
            <a:r>
              <a:rPr lang="ru-RU" sz="3200" b="1" dirty="0">
                <a:solidFill>
                  <a:srgbClr val="C00000"/>
                </a:solidFill>
                <a:latin typeface="Arial" panose="020B0604020202020204" pitchFamily="34" charset="0"/>
                <a:cs typeface="Arial" panose="020B0604020202020204" pitchFamily="34" charset="0"/>
              </a:rPr>
              <a:t>          </a:t>
            </a:r>
            <a:r>
              <a:rPr lang="ru-RU" sz="26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НАВЧАЛЬНО-НАУКОВИЙ </a:t>
            </a:r>
          </a:p>
          <a:p>
            <a:pPr>
              <a:lnSpc>
                <a:spcPct val="100000"/>
              </a:lnSpc>
              <a:spcBef>
                <a:spcPts val="0"/>
              </a:spcBef>
            </a:pPr>
            <a:r>
              <a:rPr lang="ru-RU" sz="26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ІНСТИТУТ ВИСОКИХ ТЕХНОЛОГІЙ</a:t>
            </a:r>
          </a:p>
          <a:p>
            <a:pPr>
              <a:lnSpc>
                <a:spcPct val="100000"/>
              </a:lnSpc>
              <a:spcBef>
                <a:spcPts val="0"/>
              </a:spcBef>
            </a:pPr>
            <a:endParaRPr lang="ru-RU"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nSpc>
                <a:spcPct val="100000"/>
              </a:lnSpc>
              <a:spcBef>
                <a:spcPts val="0"/>
              </a:spcBef>
            </a:pPr>
            <a:r>
              <a:rPr lang="ru-RU"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«НАУКОВА ШКОЛА </a:t>
            </a:r>
            <a:r>
              <a:rPr lang="en-US" altLang="en-US"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НАНОФІЗИКИ, НАНОТЕХНОЛОГІЙ </a:t>
            </a:r>
            <a:endParaRPr lang="uk-UA" altLang="en-US"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nSpc>
                <a:spcPct val="100000"/>
              </a:lnSpc>
              <a:spcBef>
                <a:spcPts val="0"/>
              </a:spcBef>
            </a:pPr>
            <a:r>
              <a:rPr lang="en-US" altLang="en-US"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ТА НАНОСЕНСОРІКИ</a:t>
            </a:r>
            <a:r>
              <a:rPr lang="ru-RU"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endParaRPr lang="uk-UA" sz="2800" b="1" dirty="0">
              <a:solidFill>
                <a:schemeClr val="accent1">
                  <a:lumMod val="50000"/>
                </a:schemeClr>
              </a:solidFill>
              <a:latin typeface="Arial" panose="020B0604020202020204" pitchFamily="34" charset="0"/>
              <a:cs typeface="Arial" panose="020B0604020202020204" pitchFamily="34" charset="0"/>
            </a:endParaRPr>
          </a:p>
          <a:p>
            <a:r>
              <a:rPr lang="uk-UA" sz="2800" dirty="0">
                <a:latin typeface="Arial" panose="020B0604020202020204" pitchFamily="34" charset="0"/>
                <a:cs typeface="Arial" panose="020B0604020202020204" pitchFamily="34" charset="0"/>
              </a:rPr>
              <a:t> </a:t>
            </a:r>
            <a:endParaRPr lang="aa-ET" sz="2800" dirty="0">
              <a:latin typeface="Arial" panose="020B0604020202020204" pitchFamily="34" charset="0"/>
              <a:cs typeface="Arial" panose="020B0604020202020204" pitchFamily="34" charset="0"/>
            </a:endParaRPr>
          </a:p>
        </p:txBody>
      </p:sp>
      <p:sp>
        <p:nvSpPr>
          <p:cNvPr id="15" name="Прямоугольник 14">
            <a:extLst>
              <a:ext uri="{FF2B5EF4-FFF2-40B4-BE49-F238E27FC236}">
                <a16:creationId xmlns:a16="http://schemas.microsoft.com/office/drawing/2014/main" id="{152F8BC3-7890-4ED7-9E80-A8B5512B6F8C}"/>
              </a:ext>
            </a:extLst>
          </p:cNvPr>
          <p:cNvSpPr/>
          <p:nvPr/>
        </p:nvSpPr>
        <p:spPr>
          <a:xfrm>
            <a:off x="3883794" y="3607266"/>
            <a:ext cx="1627773" cy="923330"/>
          </a:xfrm>
          <a:prstGeom prst="rect">
            <a:avLst/>
          </a:prstGeom>
        </p:spPr>
        <p:txBody>
          <a:bodyPr wrap="square">
            <a:spAutoFit/>
          </a:bodyPr>
          <a:lstStyle/>
          <a:p>
            <a:endParaRPr lang="uk-UA" dirty="0"/>
          </a:p>
          <a:p>
            <a:endParaRPr lang="uk-UA" dirty="0"/>
          </a:p>
          <a:p>
            <a:endParaRPr lang="uk-UA" dirty="0"/>
          </a:p>
        </p:txBody>
      </p:sp>
      <p:pic>
        <p:nvPicPr>
          <p:cNvPr id="3" name="Рисунок 2">
            <a:extLst>
              <a:ext uri="{FF2B5EF4-FFF2-40B4-BE49-F238E27FC236}">
                <a16:creationId xmlns:a16="http://schemas.microsoft.com/office/drawing/2014/main" id="{AFE13418-8150-4935-95AE-B51991EF3C76}"/>
              </a:ext>
            </a:extLst>
          </p:cNvPr>
          <p:cNvPicPr>
            <a:picLocks noChangeAspect="1"/>
          </p:cNvPicPr>
          <p:nvPr/>
        </p:nvPicPr>
        <p:blipFill>
          <a:blip r:embed="rId2"/>
          <a:stretch>
            <a:fillRect/>
          </a:stretch>
        </p:blipFill>
        <p:spPr>
          <a:xfrm>
            <a:off x="0" y="442267"/>
            <a:ext cx="4572396" cy="2137958"/>
          </a:xfrm>
          <a:prstGeom prst="rect">
            <a:avLst/>
          </a:prstGeom>
        </p:spPr>
      </p:pic>
      <p:pic>
        <p:nvPicPr>
          <p:cNvPr id="6" name="Рисунок 5">
            <a:extLst>
              <a:ext uri="{FF2B5EF4-FFF2-40B4-BE49-F238E27FC236}">
                <a16:creationId xmlns:a16="http://schemas.microsoft.com/office/drawing/2014/main" id="{BF57A2E2-E247-47E5-87ED-3EA550AFCBCF}"/>
              </a:ext>
            </a:extLst>
          </p:cNvPr>
          <p:cNvPicPr>
            <a:picLocks noChangeAspect="1"/>
          </p:cNvPicPr>
          <p:nvPr/>
        </p:nvPicPr>
        <p:blipFill>
          <a:blip r:embed="rId3"/>
          <a:stretch>
            <a:fillRect/>
          </a:stretch>
        </p:blipFill>
        <p:spPr>
          <a:xfrm>
            <a:off x="4571604" y="442267"/>
            <a:ext cx="4572396" cy="2137958"/>
          </a:xfrm>
          <a:prstGeom prst="rect">
            <a:avLst/>
          </a:prstGeom>
        </p:spPr>
      </p:pic>
      <p:pic>
        <p:nvPicPr>
          <p:cNvPr id="9" name="Рисунок 8">
            <a:extLst>
              <a:ext uri="{FF2B5EF4-FFF2-40B4-BE49-F238E27FC236}">
                <a16:creationId xmlns:a16="http://schemas.microsoft.com/office/drawing/2014/main" id="{59FEE144-AF2A-4C16-9BF6-D8B5536F4667}"/>
              </a:ext>
            </a:extLst>
          </p:cNvPr>
          <p:cNvPicPr>
            <a:picLocks noChangeAspect="1"/>
          </p:cNvPicPr>
          <p:nvPr/>
        </p:nvPicPr>
        <p:blipFill>
          <a:blip r:embed="rId4"/>
          <a:stretch>
            <a:fillRect/>
          </a:stretch>
        </p:blipFill>
        <p:spPr>
          <a:xfrm>
            <a:off x="578841" y="2808929"/>
            <a:ext cx="1148047" cy="1005585"/>
          </a:xfrm>
          <a:prstGeom prst="rect">
            <a:avLst/>
          </a:prstGeom>
        </p:spPr>
      </p:pic>
      <p:pic>
        <p:nvPicPr>
          <p:cNvPr id="10" name="Рисунок 9">
            <a:extLst>
              <a:ext uri="{FF2B5EF4-FFF2-40B4-BE49-F238E27FC236}">
                <a16:creationId xmlns:a16="http://schemas.microsoft.com/office/drawing/2014/main" id="{F73B5999-5CD8-4E79-AFC0-A0D8BFB0272B}"/>
              </a:ext>
            </a:extLst>
          </p:cNvPr>
          <p:cNvPicPr>
            <a:picLocks noChangeAspect="1"/>
          </p:cNvPicPr>
          <p:nvPr/>
        </p:nvPicPr>
        <p:blipFill>
          <a:blip r:embed="rId5"/>
          <a:stretch>
            <a:fillRect/>
          </a:stretch>
        </p:blipFill>
        <p:spPr>
          <a:xfrm>
            <a:off x="0" y="5049158"/>
            <a:ext cx="9144000" cy="1511808"/>
          </a:xfrm>
          <a:prstGeom prst="rect">
            <a:avLst/>
          </a:prstGeom>
        </p:spPr>
      </p:pic>
    </p:spTree>
    <p:extLst>
      <p:ext uri="{BB962C8B-B14F-4D97-AF65-F5344CB8AC3E}">
        <p14:creationId xmlns:p14="http://schemas.microsoft.com/office/powerpoint/2010/main" val="2501849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23BC3504-0248-4A90-9C84-D816A820ED96}" type="slidenum">
              <a:rPr lang="uk-UA" smtClean="0"/>
              <a:t>3</a:t>
            </a:fld>
            <a:endParaRPr lang="uk-UA" dirty="0"/>
          </a:p>
        </p:txBody>
      </p:sp>
      <p:sp>
        <p:nvSpPr>
          <p:cNvPr id="25" name="Прямоугольник 24"/>
          <p:cNvSpPr/>
          <p:nvPr/>
        </p:nvSpPr>
        <p:spPr>
          <a:xfrm>
            <a:off x="0" y="2058388"/>
            <a:ext cx="9144000" cy="4555093"/>
          </a:xfrm>
          <a:prstGeom prst="rect">
            <a:avLst/>
          </a:prstGeom>
          <a:solidFill>
            <a:schemeClr val="bg1">
              <a:lumMod val="95000"/>
            </a:schemeClr>
          </a:solidFill>
          <a:ln>
            <a:noFill/>
          </a:ln>
        </p:spPr>
        <p:txBody>
          <a:bodyPr wrap="square">
            <a:spAutoFit/>
          </a:bodyPr>
          <a:lstStyle/>
          <a:p>
            <a:pPr algn="just"/>
            <a:r>
              <a:rPr lang="uk-UA" b="1" dirty="0">
                <a:solidFill>
                  <a:srgbClr val="C00000"/>
                </a:solidFill>
                <a:latin typeface="Arial" panose="020B0604020202020204" pitchFamily="34" charset="0"/>
                <a:cs typeface="Arial" panose="020B0604020202020204" pitchFamily="34" charset="0"/>
              </a:rPr>
              <a:t>НАПРЯМИ НАУКОВИХ ДОСЛІДЖЕНЬ</a:t>
            </a:r>
            <a:r>
              <a:rPr lang="uk-UA" b="1" dirty="0">
                <a:solidFill>
                  <a:srgbClr val="002060"/>
                </a:solidFill>
                <a:latin typeface="Arial" panose="020B0604020202020204" pitchFamily="34" charset="0"/>
                <a:cs typeface="Arial" panose="020B0604020202020204" pitchFamily="34" charset="0"/>
              </a:rPr>
              <a:t>: </a:t>
            </a:r>
          </a:p>
          <a:p>
            <a:pPr algn="just"/>
            <a:r>
              <a:rPr lang="uk-UA" altLang="en-US" sz="16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Основна</a:t>
            </a:r>
            <a:r>
              <a:rPr lang="en-US" altLang="en-US" sz="16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мета  науково-дослідницької роботи  наукової школи пов’язана з встановленням фундаментального зв’язку: хімічний склад — атомна структура — мікроструктура — макровластивості. Колектив школи  працює над створенням напівпровідникових гетероструктур, наноструктурованих напівпровідникових матеріалів, наночастинок в твердотільній матриці та рідинах, квантових точок, фотонних кристалів, пористих напівпровідників і діелектриків, аерогелів, нанотрубок, нанокераміки, органічних напівпровідників; досліджують їхні фізико-хімічні властивості</a:t>
            </a:r>
            <a:r>
              <a:rPr lang="uk-UA" altLang="en-US" sz="16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для сенсоріки, сонячної енергетики та тераностіки. </a:t>
            </a:r>
            <a:endParaRPr lang="en-US" altLang="en-US" sz="16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just"/>
            <a:endParaRPr lang="uk-UA" b="1" dirty="0">
              <a:solidFill>
                <a:srgbClr val="002060"/>
              </a:solidFill>
              <a:latin typeface="Arial" panose="020B0604020202020204" pitchFamily="34" charset="0"/>
              <a:cs typeface="Arial" panose="020B0604020202020204" pitchFamily="34" charset="0"/>
            </a:endParaRPr>
          </a:p>
          <a:p>
            <a:pPr algn="just"/>
            <a:endParaRPr lang="uk-UA" b="1" dirty="0">
              <a:solidFill>
                <a:srgbClr val="002060"/>
              </a:solidFill>
              <a:latin typeface="Arial" panose="020B0604020202020204" pitchFamily="34" charset="0"/>
              <a:cs typeface="Arial" panose="020B0604020202020204" pitchFamily="34" charset="0"/>
            </a:endParaRPr>
          </a:p>
          <a:p>
            <a:pPr algn="just"/>
            <a:endParaRPr lang="uk-UA" b="1" dirty="0">
              <a:solidFill>
                <a:srgbClr val="002060"/>
              </a:solidFill>
              <a:latin typeface="Arial" panose="020B0604020202020204" pitchFamily="34" charset="0"/>
              <a:cs typeface="Arial" panose="020B0604020202020204" pitchFamily="34" charset="0"/>
            </a:endParaRPr>
          </a:p>
          <a:p>
            <a:pPr algn="just"/>
            <a:endParaRPr lang="uk-UA" b="1" dirty="0">
              <a:solidFill>
                <a:srgbClr val="002060"/>
              </a:solidFill>
              <a:latin typeface="Arial" panose="020B0604020202020204" pitchFamily="34" charset="0"/>
              <a:cs typeface="Arial" panose="020B0604020202020204" pitchFamily="34" charset="0"/>
            </a:endParaRPr>
          </a:p>
          <a:p>
            <a:pPr algn="just"/>
            <a:endParaRPr lang="uk-UA" b="1" dirty="0">
              <a:solidFill>
                <a:srgbClr val="002060"/>
              </a:solidFill>
              <a:latin typeface="Arial" panose="020B0604020202020204" pitchFamily="34" charset="0"/>
              <a:cs typeface="Arial" panose="020B0604020202020204" pitchFamily="34" charset="0"/>
            </a:endParaRPr>
          </a:p>
          <a:p>
            <a:pPr algn="just"/>
            <a:endParaRPr lang="uk-UA" b="1" dirty="0">
              <a:solidFill>
                <a:srgbClr val="002060"/>
              </a:solidFill>
              <a:latin typeface="Arial" panose="020B0604020202020204" pitchFamily="34" charset="0"/>
              <a:cs typeface="Arial" panose="020B0604020202020204" pitchFamily="34" charset="0"/>
            </a:endParaRPr>
          </a:p>
          <a:p>
            <a:pPr algn="just"/>
            <a:endParaRPr lang="uk-UA" b="1" dirty="0">
              <a:solidFill>
                <a:srgbClr val="002060"/>
              </a:solidFill>
              <a:latin typeface="Arial" panose="020B0604020202020204" pitchFamily="34" charset="0"/>
              <a:cs typeface="Arial" panose="020B0604020202020204" pitchFamily="34" charset="0"/>
            </a:endParaRPr>
          </a:p>
          <a:p>
            <a:pPr algn="just"/>
            <a:endParaRPr lang="uk-UA" b="1" dirty="0">
              <a:solidFill>
                <a:srgbClr val="002060"/>
              </a:solidFill>
              <a:latin typeface="Arial" panose="020B0604020202020204" pitchFamily="34" charset="0"/>
              <a:cs typeface="Arial" panose="020B0604020202020204" pitchFamily="34" charset="0"/>
            </a:endParaRPr>
          </a:p>
        </p:txBody>
      </p:sp>
      <p:sp>
        <p:nvSpPr>
          <p:cNvPr id="3" name="Прямоугольник 2"/>
          <p:cNvSpPr/>
          <p:nvPr/>
        </p:nvSpPr>
        <p:spPr>
          <a:xfrm>
            <a:off x="4391281" y="1292295"/>
            <a:ext cx="4572000" cy="646331"/>
          </a:xfrm>
          <a:prstGeom prst="rect">
            <a:avLst/>
          </a:prstGeom>
        </p:spPr>
        <p:txBody>
          <a:bodyPr>
            <a:spAutoFit/>
          </a:bodyPr>
          <a:lstStyle/>
          <a:p>
            <a:endParaRPr lang="ru-RU" dirty="0"/>
          </a:p>
          <a:p>
            <a:r>
              <a:rPr lang="ru-RU" dirty="0"/>
              <a:t>        </a:t>
            </a:r>
            <a:endParaRPr lang="uk-UA" dirty="0"/>
          </a:p>
        </p:txBody>
      </p:sp>
      <p:sp>
        <p:nvSpPr>
          <p:cNvPr id="11" name="Прямоугольник 10"/>
          <p:cNvSpPr/>
          <p:nvPr/>
        </p:nvSpPr>
        <p:spPr>
          <a:xfrm>
            <a:off x="666505" y="912241"/>
            <a:ext cx="4572000" cy="369332"/>
          </a:xfrm>
          <a:prstGeom prst="rect">
            <a:avLst/>
          </a:prstGeom>
        </p:spPr>
        <p:txBody>
          <a:bodyPr>
            <a:spAutoFit/>
          </a:bodyPr>
          <a:lstStyle/>
          <a:p>
            <a:endParaRPr lang="ru-RU" dirty="0"/>
          </a:p>
        </p:txBody>
      </p:sp>
      <p:pic>
        <p:nvPicPr>
          <p:cNvPr id="14" name="Рисунок 13"/>
          <p:cNvPicPr>
            <a:picLocks noChangeAspect="1"/>
          </p:cNvPicPr>
          <p:nvPr/>
        </p:nvPicPr>
        <p:blipFill>
          <a:blip r:embed="rId2"/>
          <a:stretch>
            <a:fillRect/>
          </a:stretch>
        </p:blipFill>
        <p:spPr>
          <a:xfrm>
            <a:off x="0" y="428563"/>
            <a:ext cx="9144000" cy="1629448"/>
          </a:xfrm>
          <a:prstGeom prst="rect">
            <a:avLst/>
          </a:prstGeom>
          <a:solidFill>
            <a:schemeClr val="bg1">
              <a:lumMod val="85000"/>
            </a:schemeClr>
          </a:solidFill>
        </p:spPr>
      </p:pic>
      <p:pic>
        <p:nvPicPr>
          <p:cNvPr id="17" name="Рисунок 16"/>
          <p:cNvPicPr>
            <a:picLocks noChangeAspect="1"/>
          </p:cNvPicPr>
          <p:nvPr/>
        </p:nvPicPr>
        <p:blipFill>
          <a:blip r:embed="rId3"/>
          <a:stretch>
            <a:fillRect/>
          </a:stretch>
        </p:blipFill>
        <p:spPr>
          <a:xfrm>
            <a:off x="1649665" y="428563"/>
            <a:ext cx="5169856" cy="542591"/>
          </a:xfrm>
          <a:prstGeom prst="rect">
            <a:avLst/>
          </a:prstGeom>
        </p:spPr>
      </p:pic>
      <p:pic>
        <p:nvPicPr>
          <p:cNvPr id="24" name="Рисунок 23"/>
          <p:cNvPicPr>
            <a:picLocks noChangeAspect="1"/>
          </p:cNvPicPr>
          <p:nvPr/>
        </p:nvPicPr>
        <p:blipFill>
          <a:blip r:embed="rId4"/>
          <a:stretch>
            <a:fillRect/>
          </a:stretch>
        </p:blipFill>
        <p:spPr>
          <a:xfrm>
            <a:off x="5266155" y="1482586"/>
            <a:ext cx="3145467" cy="599745"/>
          </a:xfrm>
          <a:prstGeom prst="rect">
            <a:avLst/>
          </a:prstGeom>
        </p:spPr>
      </p:pic>
      <p:sp>
        <p:nvSpPr>
          <p:cNvPr id="15" name="Прямоугольник 14"/>
          <p:cNvSpPr/>
          <p:nvPr/>
        </p:nvSpPr>
        <p:spPr>
          <a:xfrm>
            <a:off x="1734185" y="4753653"/>
            <a:ext cx="5446396" cy="1292662"/>
          </a:xfrm>
          <a:prstGeom prst="rect">
            <a:avLst/>
          </a:prstGeom>
        </p:spPr>
        <p:txBody>
          <a:bodyPr wrap="square">
            <a:spAutoFit/>
          </a:bodyPr>
          <a:lstStyle/>
          <a:p>
            <a:pPr algn="ctr"/>
            <a:r>
              <a:rPr lang="en-US" altLang="en-US" b="1" dirty="0">
                <a:solidFill>
                  <a:srgbClr val="002060"/>
                </a:solidFill>
                <a:effectLst>
                  <a:outerShdw blurRad="38100" dist="38100" dir="2700000" algn="tl">
                    <a:srgbClr val="000000">
                      <a:alpha val="43137"/>
                    </a:srgbClr>
                  </a:outerShdw>
                </a:effectLst>
              </a:rPr>
              <a:t>СКРИШЕВСЬК</a:t>
            </a:r>
            <a:r>
              <a:rPr lang="uk-UA" altLang="en-US" b="1" dirty="0">
                <a:solidFill>
                  <a:srgbClr val="002060"/>
                </a:solidFill>
                <a:effectLst>
                  <a:outerShdw blurRad="38100" dist="38100" dir="2700000" algn="tl">
                    <a:srgbClr val="000000">
                      <a:alpha val="43137"/>
                    </a:srgbClr>
                  </a:outerShdw>
                </a:effectLst>
              </a:rPr>
              <a:t>ИЙ</a:t>
            </a:r>
            <a:r>
              <a:rPr lang="en-US" altLang="en-US" b="1" dirty="0">
                <a:solidFill>
                  <a:srgbClr val="002060"/>
                </a:solidFill>
                <a:effectLst>
                  <a:outerShdw blurRad="38100" dist="38100" dir="2700000" algn="tl">
                    <a:srgbClr val="000000">
                      <a:alpha val="43137"/>
                    </a:srgbClr>
                  </a:outerShdw>
                </a:effectLst>
              </a:rPr>
              <a:t> ВАЛЕРІ</a:t>
            </a:r>
            <a:r>
              <a:rPr lang="uk-UA" altLang="en-US" b="1" dirty="0">
                <a:solidFill>
                  <a:srgbClr val="002060"/>
                </a:solidFill>
                <a:effectLst>
                  <a:outerShdw blurRad="38100" dist="38100" dir="2700000" algn="tl">
                    <a:srgbClr val="000000">
                      <a:alpha val="43137"/>
                    </a:srgbClr>
                  </a:outerShdw>
                </a:effectLst>
              </a:rPr>
              <a:t>Й</a:t>
            </a:r>
            <a:r>
              <a:rPr lang="en-US" altLang="en-US" b="1" dirty="0">
                <a:solidFill>
                  <a:srgbClr val="002060"/>
                </a:solidFill>
                <a:effectLst>
                  <a:outerShdw blurRad="38100" dist="38100" dir="2700000" algn="tl">
                    <a:srgbClr val="000000">
                      <a:alpha val="43137"/>
                    </a:srgbClr>
                  </a:outerShdw>
                </a:effectLst>
              </a:rPr>
              <a:t> АНТОНОВИЧ</a:t>
            </a:r>
            <a:r>
              <a:rPr lang="ru-RU" altLang="en-US" sz="1500" b="1" dirty="0">
                <a:solidFill>
                  <a:srgbClr val="002060"/>
                </a:solidFill>
              </a:rPr>
              <a:t>,</a:t>
            </a:r>
            <a:endParaRPr lang="ru-RU" sz="1500" b="1" dirty="0">
              <a:solidFill>
                <a:srgbClr val="002060"/>
              </a:solidFill>
            </a:endParaRPr>
          </a:p>
          <a:p>
            <a:pPr algn="ctr"/>
            <a:r>
              <a:rPr lang="en-US" altLang="en-US" sz="1500" i="1" dirty="0" err="1">
                <a:solidFill>
                  <a:srgbClr val="002060"/>
                </a:solidFill>
                <a:effectLst>
                  <a:outerShdw blurRad="38100" dist="38100" dir="2700000" algn="tl">
                    <a:srgbClr val="000000">
                      <a:alpha val="43137"/>
                    </a:srgbClr>
                  </a:outerShdw>
                </a:effectLst>
              </a:rPr>
              <a:t>доктор</a:t>
            </a:r>
            <a:r>
              <a:rPr lang="en-US" altLang="en-US" sz="1500" i="1" dirty="0">
                <a:solidFill>
                  <a:srgbClr val="002060"/>
                </a:solidFill>
                <a:effectLst>
                  <a:outerShdw blurRad="38100" dist="38100" dir="2700000" algn="tl">
                    <a:srgbClr val="000000">
                      <a:alpha val="43137"/>
                    </a:srgbClr>
                  </a:outerShdw>
                </a:effectLst>
              </a:rPr>
              <a:t> </a:t>
            </a:r>
            <a:r>
              <a:rPr lang="en-US" altLang="en-US" sz="1500" i="1" dirty="0" err="1">
                <a:solidFill>
                  <a:srgbClr val="002060"/>
                </a:solidFill>
                <a:effectLst>
                  <a:outerShdw blurRad="38100" dist="38100" dir="2700000" algn="tl">
                    <a:srgbClr val="000000">
                      <a:alpha val="43137"/>
                    </a:srgbClr>
                  </a:outerShdw>
                </a:effectLst>
              </a:rPr>
              <a:t>фізико-математичних</a:t>
            </a:r>
            <a:r>
              <a:rPr lang="en-US" altLang="en-US" sz="1500" i="1" dirty="0">
                <a:solidFill>
                  <a:srgbClr val="002060"/>
                </a:solidFill>
                <a:effectLst>
                  <a:outerShdw blurRad="38100" dist="38100" dir="2700000" algn="tl">
                    <a:srgbClr val="000000">
                      <a:alpha val="43137"/>
                    </a:srgbClr>
                  </a:outerShdw>
                </a:effectLst>
              </a:rPr>
              <a:t> </a:t>
            </a:r>
            <a:r>
              <a:rPr lang="en-US" altLang="en-US" sz="1500" i="1" dirty="0" err="1">
                <a:solidFill>
                  <a:srgbClr val="002060"/>
                </a:solidFill>
                <a:effectLst>
                  <a:outerShdw blurRad="38100" dist="38100" dir="2700000" algn="tl">
                    <a:srgbClr val="000000">
                      <a:alpha val="43137"/>
                    </a:srgbClr>
                  </a:outerShdw>
                </a:effectLst>
              </a:rPr>
              <a:t>наук</a:t>
            </a:r>
            <a:r>
              <a:rPr lang="en-US" altLang="en-US" sz="1500" i="1" dirty="0">
                <a:solidFill>
                  <a:srgbClr val="002060"/>
                </a:solidFill>
                <a:effectLst>
                  <a:outerShdw blurRad="38100" dist="38100" dir="2700000" algn="tl">
                    <a:srgbClr val="000000">
                      <a:alpha val="43137"/>
                    </a:srgbClr>
                  </a:outerShdw>
                </a:effectLst>
              </a:rPr>
              <a:t>, </a:t>
            </a:r>
            <a:r>
              <a:rPr lang="en-US" altLang="en-US" sz="1500" i="1" dirty="0" err="1">
                <a:solidFill>
                  <a:srgbClr val="002060"/>
                </a:solidFill>
                <a:effectLst>
                  <a:outerShdw blurRad="38100" dist="38100" dir="2700000" algn="tl">
                    <a:srgbClr val="000000">
                      <a:alpha val="43137"/>
                    </a:srgbClr>
                  </a:outerShdw>
                </a:effectLst>
              </a:rPr>
              <a:t>професор</a:t>
            </a:r>
            <a:r>
              <a:rPr lang="en-US" altLang="en-US" sz="1500" i="1" dirty="0">
                <a:solidFill>
                  <a:srgbClr val="002060"/>
                </a:solidFill>
                <a:effectLst>
                  <a:outerShdw blurRad="38100" dist="38100" dir="2700000" algn="tl">
                    <a:srgbClr val="000000">
                      <a:alpha val="43137"/>
                    </a:srgbClr>
                  </a:outerShdw>
                </a:effectLst>
              </a:rPr>
              <a:t>, </a:t>
            </a:r>
            <a:endParaRPr lang="uk-UA" altLang="en-US" sz="1500" i="1" dirty="0">
              <a:solidFill>
                <a:srgbClr val="002060"/>
              </a:solidFill>
              <a:effectLst>
                <a:outerShdw blurRad="38100" dist="38100" dir="2700000" algn="tl">
                  <a:srgbClr val="000000">
                    <a:alpha val="43137"/>
                  </a:srgbClr>
                </a:outerShdw>
              </a:effectLst>
            </a:endParaRPr>
          </a:p>
          <a:p>
            <a:pPr algn="ctr"/>
            <a:r>
              <a:rPr lang="en-US" altLang="en-US" sz="1500" i="1" dirty="0" err="1">
                <a:solidFill>
                  <a:srgbClr val="002060"/>
                </a:solidFill>
                <a:effectLst>
                  <a:outerShdw blurRad="38100" dist="38100" dir="2700000" algn="tl">
                    <a:srgbClr val="000000">
                      <a:alpha val="43137"/>
                    </a:srgbClr>
                  </a:outerShdw>
                </a:effectLst>
              </a:rPr>
              <a:t>завідувач</a:t>
            </a:r>
            <a:r>
              <a:rPr lang="en-US" altLang="en-US" sz="1500" i="1" dirty="0">
                <a:solidFill>
                  <a:srgbClr val="002060"/>
                </a:solidFill>
                <a:effectLst>
                  <a:outerShdw blurRad="38100" dist="38100" dir="2700000" algn="tl">
                    <a:srgbClr val="000000">
                      <a:alpha val="43137"/>
                    </a:srgbClr>
                  </a:outerShdw>
                </a:effectLst>
              </a:rPr>
              <a:t> </a:t>
            </a:r>
            <a:r>
              <a:rPr lang="en-US" altLang="en-US" sz="1500" i="1" dirty="0" err="1">
                <a:solidFill>
                  <a:srgbClr val="002060"/>
                </a:solidFill>
                <a:effectLst>
                  <a:outerShdw blurRad="38100" dist="38100" dir="2700000" algn="tl">
                    <a:srgbClr val="000000">
                      <a:alpha val="43137"/>
                    </a:srgbClr>
                  </a:outerShdw>
                </a:effectLst>
              </a:rPr>
              <a:t>кафедри</a:t>
            </a:r>
            <a:r>
              <a:rPr lang="en-US" altLang="en-US" sz="1500" i="1" dirty="0">
                <a:solidFill>
                  <a:srgbClr val="002060"/>
                </a:solidFill>
                <a:effectLst>
                  <a:outerShdw blurRad="38100" dist="38100" dir="2700000" algn="tl">
                    <a:srgbClr val="000000">
                      <a:alpha val="43137"/>
                    </a:srgbClr>
                  </a:outerShdw>
                </a:effectLst>
              </a:rPr>
              <a:t> </a:t>
            </a:r>
            <a:r>
              <a:rPr lang="en-US" altLang="en-US" sz="1500" i="1" dirty="0" err="1">
                <a:solidFill>
                  <a:srgbClr val="002060"/>
                </a:solidFill>
                <a:effectLst>
                  <a:outerShdw blurRad="38100" dist="38100" dir="2700000" algn="tl">
                    <a:srgbClr val="000000">
                      <a:alpha val="43137"/>
                    </a:srgbClr>
                  </a:outerShdw>
                </a:effectLst>
              </a:rPr>
              <a:t>нанофізики</a:t>
            </a:r>
            <a:r>
              <a:rPr lang="en-US" altLang="en-US" sz="1500" i="1" dirty="0">
                <a:solidFill>
                  <a:srgbClr val="002060"/>
                </a:solidFill>
                <a:effectLst>
                  <a:outerShdw blurRad="38100" dist="38100" dir="2700000" algn="tl">
                    <a:srgbClr val="000000">
                      <a:alpha val="43137"/>
                    </a:srgbClr>
                  </a:outerShdw>
                </a:effectLst>
              </a:rPr>
              <a:t> </a:t>
            </a:r>
            <a:r>
              <a:rPr lang="en-US" altLang="en-US" sz="1500" i="1" dirty="0" err="1">
                <a:solidFill>
                  <a:srgbClr val="002060"/>
                </a:solidFill>
                <a:effectLst>
                  <a:outerShdw blurRad="38100" dist="38100" dir="2700000" algn="tl">
                    <a:srgbClr val="000000">
                      <a:alpha val="43137"/>
                    </a:srgbClr>
                  </a:outerShdw>
                </a:effectLst>
              </a:rPr>
              <a:t>конденсованих</a:t>
            </a:r>
            <a:r>
              <a:rPr lang="en-US" altLang="en-US" sz="1500" i="1" dirty="0">
                <a:solidFill>
                  <a:srgbClr val="002060"/>
                </a:solidFill>
                <a:effectLst>
                  <a:outerShdw blurRad="38100" dist="38100" dir="2700000" algn="tl">
                    <a:srgbClr val="000000">
                      <a:alpha val="43137"/>
                    </a:srgbClr>
                  </a:outerShdw>
                </a:effectLst>
              </a:rPr>
              <a:t> </a:t>
            </a:r>
            <a:r>
              <a:rPr lang="en-US" altLang="en-US" sz="1500" i="1" dirty="0" err="1">
                <a:solidFill>
                  <a:srgbClr val="002060"/>
                </a:solidFill>
                <a:effectLst>
                  <a:outerShdw blurRad="38100" dist="38100" dir="2700000" algn="tl">
                    <a:srgbClr val="000000">
                      <a:alpha val="43137"/>
                    </a:srgbClr>
                  </a:outerShdw>
                </a:effectLst>
              </a:rPr>
              <a:t>середовищ</a:t>
            </a:r>
            <a:r>
              <a:rPr lang="uk-UA" altLang="en-US" sz="1500" i="1" dirty="0">
                <a:solidFill>
                  <a:srgbClr val="002060"/>
                </a:solidFill>
                <a:effectLst>
                  <a:outerShdw blurRad="38100" dist="38100" dir="2700000" algn="tl">
                    <a:srgbClr val="000000">
                      <a:alpha val="43137"/>
                    </a:srgbClr>
                  </a:outerShdw>
                </a:effectLst>
              </a:rPr>
              <a:t>,</a:t>
            </a:r>
            <a:r>
              <a:rPr lang="ru-RU" altLang="en-US" sz="1500" i="1" dirty="0">
                <a:solidFill>
                  <a:srgbClr val="002060"/>
                </a:solidFill>
                <a:effectLst>
                  <a:outerShdw blurRad="38100" dist="38100" dir="2700000" algn="tl">
                    <a:srgbClr val="000000">
                      <a:alpha val="43137"/>
                    </a:srgbClr>
                  </a:outerShdw>
                </a:effectLst>
              </a:rPr>
              <a:t> </a:t>
            </a:r>
          </a:p>
          <a:p>
            <a:pPr algn="ctr"/>
            <a:r>
              <a:rPr lang="uk-UA" altLang="ru-RU" sz="1500" i="1" dirty="0">
                <a:solidFill>
                  <a:srgbClr val="002060"/>
                </a:solidFill>
                <a:effectLst>
                  <a:outerShdw blurRad="38100" dist="38100" dir="2700000" algn="tl">
                    <a:srgbClr val="000000">
                      <a:alpha val="43137"/>
                    </a:srgbClr>
                  </a:outerShdw>
                </a:effectLst>
              </a:rPr>
              <a:t>З</a:t>
            </a:r>
            <a:r>
              <a:rPr lang="en-US" altLang="en-US" sz="1500" i="1" dirty="0">
                <a:solidFill>
                  <a:srgbClr val="002060"/>
                </a:solidFill>
                <a:effectLst>
                  <a:outerShdw blurRad="38100" dist="38100" dir="2700000" algn="tl">
                    <a:srgbClr val="000000">
                      <a:alpha val="43137"/>
                    </a:srgbClr>
                  </a:outerShdw>
                </a:effectLst>
              </a:rPr>
              <a:t>аслужен</a:t>
            </a:r>
            <a:r>
              <a:rPr lang="uk-UA" altLang="en-US" sz="1500" i="1" dirty="0">
                <a:solidFill>
                  <a:srgbClr val="002060"/>
                </a:solidFill>
                <a:effectLst>
                  <a:outerShdw blurRad="38100" dist="38100" dir="2700000" algn="tl">
                    <a:srgbClr val="000000">
                      <a:alpha val="43137"/>
                    </a:srgbClr>
                  </a:outerShdw>
                </a:effectLst>
              </a:rPr>
              <a:t>ий</a:t>
            </a:r>
            <a:r>
              <a:rPr lang="en-US" altLang="en-US" sz="1500" i="1" dirty="0">
                <a:solidFill>
                  <a:srgbClr val="002060"/>
                </a:solidFill>
                <a:effectLst>
                  <a:outerShdw blurRad="38100" dist="38100" dir="2700000" algn="tl">
                    <a:srgbClr val="000000">
                      <a:alpha val="43137"/>
                    </a:srgbClr>
                  </a:outerShdw>
                </a:effectLst>
              </a:rPr>
              <a:t> діяч науки і техніки України, </a:t>
            </a:r>
          </a:p>
          <a:p>
            <a:pPr algn="ctr"/>
            <a:r>
              <a:rPr lang="en-US" altLang="en-US" sz="1500" i="1" dirty="0">
                <a:solidFill>
                  <a:srgbClr val="002060"/>
                </a:solidFill>
                <a:effectLst>
                  <a:outerShdw blurRad="38100" dist="38100" dir="2700000" algn="tl">
                    <a:srgbClr val="000000">
                      <a:alpha val="43137"/>
                    </a:srgbClr>
                  </a:outerShdw>
                </a:effectLst>
              </a:rPr>
              <a:t>Лауреат Державної премії України в галузі науки і </a:t>
            </a:r>
            <a:r>
              <a:rPr lang="en-US" altLang="en-US" sz="1500" i="1" dirty="0" err="1">
                <a:solidFill>
                  <a:srgbClr val="002060"/>
                </a:solidFill>
                <a:effectLst>
                  <a:outerShdw blurRad="38100" dist="38100" dir="2700000" algn="tl">
                    <a:srgbClr val="000000">
                      <a:alpha val="43137"/>
                    </a:srgbClr>
                  </a:outerShdw>
                </a:effectLst>
              </a:rPr>
              <a:t>техніки</a:t>
            </a:r>
            <a:r>
              <a:rPr lang="en-US" altLang="en-US" sz="1500" b="1" dirty="0">
                <a:effectLst>
                  <a:outerShdw blurRad="38100" dist="38100" dir="2700000" algn="tl">
                    <a:srgbClr val="000000">
                      <a:alpha val="43137"/>
                    </a:srgbClr>
                  </a:outerShdw>
                </a:effectLst>
              </a:rPr>
              <a:t> </a:t>
            </a:r>
            <a:endParaRPr lang="uk-UA" sz="1300" dirty="0">
              <a:effectLst>
                <a:outerShdw blurRad="38100" dist="38100" dir="2700000" algn="tl">
                  <a:srgbClr val="000000">
                    <a:alpha val="43137"/>
                  </a:srgbClr>
                </a:outerShdw>
              </a:effectLst>
            </a:endParaRPr>
          </a:p>
        </p:txBody>
      </p:sp>
      <p:pic>
        <p:nvPicPr>
          <p:cNvPr id="5" name="Рисунок 4"/>
          <p:cNvPicPr>
            <a:picLocks noChangeAspect="1"/>
          </p:cNvPicPr>
          <p:nvPr/>
        </p:nvPicPr>
        <p:blipFill>
          <a:blip r:embed="rId5"/>
          <a:stretch>
            <a:fillRect/>
          </a:stretch>
        </p:blipFill>
        <p:spPr>
          <a:xfrm>
            <a:off x="5275292" y="4725053"/>
            <a:ext cx="3005588" cy="371888"/>
          </a:xfrm>
          <a:prstGeom prst="rect">
            <a:avLst/>
          </a:prstGeom>
        </p:spPr>
      </p:pic>
      <p:sp>
        <p:nvSpPr>
          <p:cNvPr id="22" name="Прямоугольник 21"/>
          <p:cNvSpPr/>
          <p:nvPr/>
        </p:nvSpPr>
        <p:spPr>
          <a:xfrm>
            <a:off x="146645" y="4956445"/>
            <a:ext cx="3006753" cy="369332"/>
          </a:xfrm>
          <a:prstGeom prst="rect">
            <a:avLst/>
          </a:prstGeom>
        </p:spPr>
        <p:txBody>
          <a:bodyPr wrap="square">
            <a:spAutoFit/>
          </a:bodyPr>
          <a:lstStyle/>
          <a:p>
            <a:r>
              <a:rPr lang="uk-UA" dirty="0"/>
              <a:t> </a:t>
            </a:r>
            <a:endParaRPr lang="uk-UA" sz="1400" dirty="0">
              <a:latin typeface="Arial" panose="020B0604020202020204" pitchFamily="34" charset="0"/>
              <a:cs typeface="Arial" panose="020B0604020202020204" pitchFamily="34" charset="0"/>
            </a:endParaRPr>
          </a:p>
        </p:txBody>
      </p:sp>
      <p:pic>
        <p:nvPicPr>
          <p:cNvPr id="27" name="Рисунок 26"/>
          <p:cNvPicPr>
            <a:picLocks noChangeAspect="1"/>
          </p:cNvPicPr>
          <p:nvPr/>
        </p:nvPicPr>
        <p:blipFill>
          <a:blip r:embed="rId6"/>
          <a:stretch>
            <a:fillRect/>
          </a:stretch>
        </p:blipFill>
        <p:spPr>
          <a:xfrm>
            <a:off x="3319816" y="4443617"/>
            <a:ext cx="2743438" cy="377985"/>
          </a:xfrm>
          <a:prstGeom prst="rect">
            <a:avLst/>
          </a:prstGeom>
        </p:spPr>
      </p:pic>
      <p:pic>
        <p:nvPicPr>
          <p:cNvPr id="31" name="Рисунок 30"/>
          <p:cNvPicPr>
            <a:picLocks noChangeAspect="1"/>
          </p:cNvPicPr>
          <p:nvPr/>
        </p:nvPicPr>
        <p:blipFill>
          <a:blip r:embed="rId7"/>
          <a:stretch>
            <a:fillRect/>
          </a:stretch>
        </p:blipFill>
        <p:spPr>
          <a:xfrm>
            <a:off x="7297495" y="4717883"/>
            <a:ext cx="1485484" cy="1509024"/>
          </a:xfrm>
          <a:prstGeom prst="rect">
            <a:avLst/>
          </a:prstGeom>
        </p:spPr>
      </p:pic>
      <p:sp>
        <p:nvSpPr>
          <p:cNvPr id="6" name="Text Box 5"/>
          <p:cNvSpPr txBox="1"/>
          <p:nvPr/>
        </p:nvSpPr>
        <p:spPr>
          <a:xfrm>
            <a:off x="1544041" y="860380"/>
            <a:ext cx="5932805" cy="769441"/>
          </a:xfrm>
          <a:prstGeom prst="rect">
            <a:avLst/>
          </a:prstGeom>
          <a:noFill/>
        </p:spPr>
        <p:txBody>
          <a:bodyPr wrap="square" rtlCol="0" anchor="t">
            <a:spAutoFit/>
          </a:bodyPr>
          <a:lstStyle/>
          <a:p>
            <a:pPr algn="ctr"/>
            <a:r>
              <a:rPr lang="en-US" altLang="en-US" sz="2200" b="1" dirty="0">
                <a:solidFill>
                  <a:srgbClr val="002060"/>
                </a:solidFill>
              </a:rPr>
              <a:t>НАНОФІЗИКИ, НАНОТЕХНОЛОГІЙ </a:t>
            </a:r>
            <a:endParaRPr lang="uk-UA" altLang="en-US" sz="2200" b="1" dirty="0">
              <a:solidFill>
                <a:srgbClr val="002060"/>
              </a:solidFill>
            </a:endParaRPr>
          </a:p>
          <a:p>
            <a:pPr algn="ctr"/>
            <a:r>
              <a:rPr lang="en-US" altLang="en-US" sz="2200" b="1" dirty="0">
                <a:solidFill>
                  <a:srgbClr val="002060"/>
                </a:solidFill>
              </a:rPr>
              <a:t>ТА НАНОСЕНСОРІКИ</a:t>
            </a:r>
          </a:p>
        </p:txBody>
      </p:sp>
      <p:pic>
        <p:nvPicPr>
          <p:cNvPr id="18" name="Рисунок 17" descr="Зображення, що містить особа, Обличчя людини, одежа, сорочка&#10;&#10;Вміст на основі ШІ може бути неправильним."/>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8412" y="4716491"/>
            <a:ext cx="1229995" cy="1433736"/>
          </a:xfrm>
          <a:prstGeom prst="rect">
            <a:avLst/>
          </a:prstGeom>
          <a:ln>
            <a:noFill/>
          </a:ln>
          <a:effectLst>
            <a:outerShdw blurRad="190500" algn="tl" rotWithShape="0">
              <a:srgbClr val="000000">
                <a:alpha val="70000"/>
              </a:srgbClr>
            </a:outerShdw>
          </a:effectLst>
        </p:spPr>
      </p:pic>
      <p:pic>
        <p:nvPicPr>
          <p:cNvPr id="7" name="Рисунок 6">
            <a:extLst>
              <a:ext uri="{FF2B5EF4-FFF2-40B4-BE49-F238E27FC236}">
                <a16:creationId xmlns:a16="http://schemas.microsoft.com/office/drawing/2014/main" id="{3B95ADEC-1557-4478-AF6C-2C08A9A3E877}"/>
              </a:ext>
            </a:extLst>
          </p:cNvPr>
          <p:cNvPicPr>
            <a:picLocks noChangeAspect="1"/>
          </p:cNvPicPr>
          <p:nvPr/>
        </p:nvPicPr>
        <p:blipFill>
          <a:blip r:embed="rId9"/>
          <a:stretch>
            <a:fillRect/>
          </a:stretch>
        </p:blipFill>
        <p:spPr>
          <a:xfrm>
            <a:off x="7567213" y="5035455"/>
            <a:ext cx="980105" cy="980105"/>
          </a:xfrm>
          <a:prstGeom prst="rect">
            <a:avLst/>
          </a:prstGeom>
        </p:spPr>
      </p:pic>
      <p:pic>
        <p:nvPicPr>
          <p:cNvPr id="8" name="Рисунок 7">
            <a:extLst>
              <a:ext uri="{FF2B5EF4-FFF2-40B4-BE49-F238E27FC236}">
                <a16:creationId xmlns:a16="http://schemas.microsoft.com/office/drawing/2014/main" id="{199E808D-E569-4F90-9B59-71D2B8BC262A}"/>
              </a:ext>
            </a:extLst>
          </p:cNvPr>
          <p:cNvPicPr>
            <a:picLocks noChangeAspect="1"/>
          </p:cNvPicPr>
          <p:nvPr/>
        </p:nvPicPr>
        <p:blipFill>
          <a:blip r:embed="rId10"/>
          <a:stretch>
            <a:fillRect/>
          </a:stretch>
        </p:blipFill>
        <p:spPr>
          <a:xfrm>
            <a:off x="7409815" y="4716490"/>
            <a:ext cx="1225402" cy="323116"/>
          </a:xfrm>
          <a:prstGeom prst="rect">
            <a:avLst/>
          </a:prstGeom>
        </p:spPr>
      </p:pic>
      <p:pic>
        <p:nvPicPr>
          <p:cNvPr id="9" name="Рисунок 8">
            <a:extLst>
              <a:ext uri="{FF2B5EF4-FFF2-40B4-BE49-F238E27FC236}">
                <a16:creationId xmlns:a16="http://schemas.microsoft.com/office/drawing/2014/main" id="{A75AD2D3-5EA4-4123-B25A-DDAA0CF689F3}"/>
              </a:ext>
            </a:extLst>
          </p:cNvPr>
          <p:cNvPicPr>
            <a:picLocks noChangeAspect="1"/>
          </p:cNvPicPr>
          <p:nvPr/>
        </p:nvPicPr>
        <p:blipFill>
          <a:blip r:embed="rId11"/>
          <a:stretch>
            <a:fillRect/>
          </a:stretch>
        </p:blipFill>
        <p:spPr>
          <a:xfrm>
            <a:off x="240876" y="673699"/>
            <a:ext cx="1145408" cy="996281"/>
          </a:xfrm>
          <a:prstGeom prst="rect">
            <a:avLst/>
          </a:prstGeom>
        </p:spPr>
      </p:pic>
      <p:pic>
        <p:nvPicPr>
          <p:cNvPr id="10" name="Рисунок 9">
            <a:extLst>
              <a:ext uri="{FF2B5EF4-FFF2-40B4-BE49-F238E27FC236}">
                <a16:creationId xmlns:a16="http://schemas.microsoft.com/office/drawing/2014/main" id="{5D51950C-E4D8-4E7B-9C43-2BE3E3C454CA}"/>
              </a:ext>
            </a:extLst>
          </p:cNvPr>
          <p:cNvPicPr>
            <a:picLocks noChangeAspect="1"/>
          </p:cNvPicPr>
          <p:nvPr/>
        </p:nvPicPr>
        <p:blipFill>
          <a:blip r:embed="rId12"/>
          <a:stretch>
            <a:fillRect/>
          </a:stretch>
        </p:blipFill>
        <p:spPr>
          <a:xfrm>
            <a:off x="7901263" y="728507"/>
            <a:ext cx="1039447" cy="103944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23BC3504-0248-4A90-9C84-D816A820ED96}" type="slidenum">
              <a:rPr lang="uk-UA" smtClean="0"/>
              <a:t>4</a:t>
            </a:fld>
            <a:endParaRPr lang="uk-UA" dirty="0"/>
          </a:p>
        </p:txBody>
      </p:sp>
      <p:sp>
        <p:nvSpPr>
          <p:cNvPr id="9" name="Прямоугольник 8"/>
          <p:cNvSpPr/>
          <p:nvPr/>
        </p:nvSpPr>
        <p:spPr>
          <a:xfrm>
            <a:off x="0" y="386467"/>
            <a:ext cx="9144000" cy="1231106"/>
          </a:xfrm>
          <a:prstGeom prst="rect">
            <a:avLst/>
          </a:prstGeom>
          <a:solidFill>
            <a:schemeClr val="bg1">
              <a:lumMod val="85000"/>
            </a:schemeClr>
          </a:solidFill>
        </p:spPr>
        <p:txBody>
          <a:bodyPr wrap="square">
            <a:spAutoFit/>
          </a:bodyPr>
          <a:lstStyle/>
          <a:p>
            <a:pPr algn="ctr"/>
            <a:endParaRPr lang="uk-UA" sz="2000" b="1" dirty="0">
              <a:solidFill>
                <a:srgbClr val="000000"/>
              </a:solidFill>
              <a:latin typeface="Times New Roman" panose="02020603050405020304" pitchFamily="18" charset="0"/>
              <a:ea typeface="Times New Roman" panose="02020603050405020304" pitchFamily="18" charset="0"/>
            </a:endParaRPr>
          </a:p>
          <a:p>
            <a:pPr algn="ctr"/>
            <a:r>
              <a:rPr lang="uk-UA" b="1" dirty="0">
                <a:solidFill>
                  <a:srgbClr val="00206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КОНЦЕПЦІЯ ЗАСНОВНИКІВ НАУКОВОЇ ШКОЛИ</a:t>
            </a:r>
          </a:p>
          <a:p>
            <a:pPr algn="ctr"/>
            <a:endParaRPr lang="uk-UA" dirty="0"/>
          </a:p>
          <a:p>
            <a:pPr algn="ctr"/>
            <a:endParaRPr lang="uk-UA" dirty="0"/>
          </a:p>
        </p:txBody>
      </p:sp>
      <p:sp>
        <p:nvSpPr>
          <p:cNvPr id="2" name="Прямоугольник 1"/>
          <p:cNvSpPr/>
          <p:nvPr/>
        </p:nvSpPr>
        <p:spPr>
          <a:xfrm>
            <a:off x="184557" y="4201955"/>
            <a:ext cx="4387442" cy="307777"/>
          </a:xfrm>
          <a:prstGeom prst="rect">
            <a:avLst/>
          </a:prstGeom>
        </p:spPr>
        <p:txBody>
          <a:bodyPr wrap="square">
            <a:spAutoFit/>
          </a:bodyPr>
          <a:lstStyle/>
          <a:p>
            <a:pPr algn="just"/>
            <a:r>
              <a:rPr lang="uk-UA" sz="1400" dirty="0">
                <a:latin typeface="Arial" panose="020B0604020202020204" pitchFamily="34" charset="0"/>
                <a:cs typeface="Arial" panose="020B0604020202020204" pitchFamily="34" charset="0"/>
              </a:rPr>
              <a:t>     </a:t>
            </a:r>
          </a:p>
        </p:txBody>
      </p:sp>
      <p:sp>
        <p:nvSpPr>
          <p:cNvPr id="11" name="Прямоугольник 10"/>
          <p:cNvSpPr/>
          <p:nvPr/>
        </p:nvSpPr>
        <p:spPr>
          <a:xfrm>
            <a:off x="-1" y="1394964"/>
            <a:ext cx="9143999" cy="5262979"/>
          </a:xfrm>
          <a:prstGeom prst="rect">
            <a:avLst/>
          </a:prstGeom>
          <a:solidFill>
            <a:schemeClr val="bg1">
              <a:lumMod val="75000"/>
            </a:schemeClr>
          </a:solidFill>
        </p:spPr>
        <p:txBody>
          <a:bodyPr wrap="square">
            <a:spAutoFit/>
          </a:bodyPr>
          <a:lstStyle/>
          <a:p>
            <a:pPr algn="just"/>
            <a:r>
              <a:rPr lang="en-US" altLang="en-US" sz="1400" i="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В січні 1952 року на фізичному факультеті під керівництвом акад. АН УРСР, проф. Лашкарьова В.Є. була створена перша в Радянському Союзі кафедра фізики напівпровідників. В 1954 році кафедра увійшла до складу радіофізичного факультету. З 1957 по 1960 рр. завідувачем кафедри був професор Ляшенко В.І., з 1960 по 1975р.р. – професор Карханін Ю.І., з 1975 по 1996р.р. – професор Стріха В.І. У 1996 році кафедра фізики напівпровідників була об’єднана з кафедрою радіоелектроніки і отримала назву напівпровідникової електроніки. Очолив кафедру заслужений діяч науки і техніки України  Академік Академії Педагогічних Наук України, проф. Третяк О.В.. В різні роки на кафедрі працювали професори, лауреати Державної премії України акад. НАНУ, проф. В.Є. Лашкарьов, акад. АПН, проф. Третяк О.В., член-корр. НАНУ, проф. Литовченко В.Г., Шейнкман М.К., професори Григорук В.І., Добровольський В.М., Ляшенко В.І., Пека Г.П., Стріха В.І., Шека Д.І., Холодар Г.А.,  Погорілий С.Д., Анісімов І.О., Бродовий В.А., Воробйов Ю.В.,  Ільченко В.В., , Лашкарьов Є.В., Левитський С.М., Лозовський В.З., Львов В.А., Первак Ю.О., Скришевський В.А та інші. На кафедрі функціонувала широко відома школа з фізики напівпровідників під керівництвом акад.АПН, проф. Третяка О.В. Серед основних наукових напрямків школи можна відзначити теоретичні та експериментальні дослідження контактів метал-напівпровідник, варізонних напівпровідників, напівпровідників у сильних електричних полях, сонячних елементів, фізики надійності напівпровідникових приладів та елементів інтегральних схем, наноструктурованих напівпровідників, хімічних та біологічних сенсорів, органічних напівпровідників та приладів на їх основі, напівпровідникової спінтроніки, фізики ближнього поля, квантово-розмірних ефектів, розробка методів дослідження напівпровідників та гетероструктур тощо.</a:t>
            </a:r>
          </a:p>
          <a:p>
            <a:pPr algn="just"/>
            <a:r>
              <a:rPr lang="en-US" altLang="en-US" sz="1400" i="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У звязку з утворенням Інституту високих технологій частина співробітників кафедри перейшла в інститут на новостворену кафедру нанофізики конденсованих середовищ, яку очолив заслужений діяч науки і техніки України, лауреат Державної премії в галузі науки і техніки, доктор фіз-мат наук, професор Валерій </a:t>
            </a:r>
            <a:r>
              <a:rPr lang="en-US" altLang="en-US" sz="1400" i="1" dirty="0" err="1">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Скришевський</a:t>
            </a:r>
            <a:r>
              <a:rPr lang="en-US" altLang="en-US" sz="1400" i="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altLang="en-US" sz="1400" i="1" dirty="0" err="1">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та</a:t>
            </a:r>
            <a:r>
              <a:rPr lang="en-US" altLang="en-US" sz="1400" i="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uk-UA" sz="1400"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на кафедру теоретичних основ високих технологій (наразі кафедра фізики високих технологій та електроніки).</a:t>
            </a:r>
          </a:p>
        </p:txBody>
      </p:sp>
      <p:sp>
        <p:nvSpPr>
          <p:cNvPr id="23" name="Прямоугольник 22"/>
          <p:cNvSpPr/>
          <p:nvPr/>
        </p:nvSpPr>
        <p:spPr>
          <a:xfrm>
            <a:off x="-1594568" y="5681720"/>
            <a:ext cx="1346250" cy="307777"/>
          </a:xfrm>
          <a:prstGeom prst="rect">
            <a:avLst/>
          </a:prstGeom>
        </p:spPr>
        <p:txBody>
          <a:bodyPr wrap="square">
            <a:spAutoFit/>
          </a:bodyPr>
          <a:lstStyle/>
          <a:p>
            <a:r>
              <a:rPr lang="ru-RU" sz="1400" dirty="0">
                <a:latin typeface="Arial" panose="020B0604020202020204" pitchFamily="34" charset="0"/>
                <a:cs typeface="Arial" panose="020B0604020202020204" pitchFamily="34" charset="0"/>
              </a:rPr>
              <a:t>. </a:t>
            </a:r>
            <a:endParaRPr lang="uk-UA" sz="1400" dirty="0">
              <a:latin typeface="Arial" panose="020B0604020202020204" pitchFamily="34" charset="0"/>
              <a:cs typeface="Arial" panose="020B0604020202020204" pitchFamily="34" charset="0"/>
            </a:endParaRPr>
          </a:p>
        </p:txBody>
      </p:sp>
      <p:pic>
        <p:nvPicPr>
          <p:cNvPr id="6" name="Рисунок 5">
            <a:extLst>
              <a:ext uri="{FF2B5EF4-FFF2-40B4-BE49-F238E27FC236}">
                <a16:creationId xmlns:a16="http://schemas.microsoft.com/office/drawing/2014/main" id="{4B32AB2F-9E3E-40CA-95A4-2913FAD18A4F}"/>
              </a:ext>
            </a:extLst>
          </p:cNvPr>
          <p:cNvPicPr>
            <a:picLocks noChangeAspect="1"/>
          </p:cNvPicPr>
          <p:nvPr/>
        </p:nvPicPr>
        <p:blipFill>
          <a:blip r:embed="rId2"/>
          <a:stretch>
            <a:fillRect/>
          </a:stretch>
        </p:blipFill>
        <p:spPr>
          <a:xfrm>
            <a:off x="323397" y="401230"/>
            <a:ext cx="1146147" cy="99373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panose="020F0502020204030204"/>
              <a:buNone/>
            </a:pPr>
            <a:endParaRPr/>
          </a:p>
        </p:txBody>
      </p:sp>
      <p:sp>
        <p:nvSpPr>
          <p:cNvPr id="89" name="Google Shape;89;p1"/>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sp>
        <p:nvSpPr>
          <p:cNvPr id="90" name="Google Shape;90;p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uk-UA"/>
              <a:t>5</a:t>
            </a:fld>
            <a:endParaRPr lang="uk-UA"/>
          </a:p>
        </p:txBody>
      </p:sp>
      <p:grpSp>
        <p:nvGrpSpPr>
          <p:cNvPr id="91" name="Google Shape;91;p1"/>
          <p:cNvGrpSpPr/>
          <p:nvPr/>
        </p:nvGrpSpPr>
        <p:grpSpPr>
          <a:xfrm>
            <a:off x="0" y="460525"/>
            <a:ext cx="9144000" cy="6098876"/>
            <a:chOff x="0" y="0"/>
            <a:chExt cx="9144000" cy="6098876"/>
          </a:xfrm>
        </p:grpSpPr>
        <p:sp>
          <p:nvSpPr>
            <p:cNvPr id="92" name="Google Shape;92;p1"/>
            <p:cNvSpPr/>
            <p:nvPr/>
          </p:nvSpPr>
          <p:spPr>
            <a:xfrm>
              <a:off x="0" y="0"/>
              <a:ext cx="9144000" cy="6098876"/>
            </a:xfrm>
            <a:prstGeom prst="roundRect">
              <a:avLst>
                <a:gd name="adj" fmla="val 8500"/>
              </a:avLst>
            </a:prstGeom>
            <a:solidFill>
              <a:srgbClr val="D8D8D8"/>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p:cNvSpPr txBox="1"/>
            <p:nvPr/>
          </p:nvSpPr>
          <p:spPr>
            <a:xfrm>
              <a:off x="151835" y="151835"/>
              <a:ext cx="8840330" cy="5795206"/>
            </a:xfrm>
            <a:prstGeom prst="rect">
              <a:avLst/>
            </a:prstGeom>
            <a:noFill/>
            <a:ln>
              <a:noFill/>
            </a:ln>
          </p:spPr>
          <p:txBody>
            <a:bodyPr spcFirstLastPara="1" wrap="square" lIns="91425" tIns="91425" rIns="91425" bIns="4733400" anchor="t" anchorCtr="0">
              <a:noAutofit/>
            </a:bodyPr>
            <a:lstStyle/>
            <a:p>
              <a:pPr lvl="0" algn="ctr">
                <a:buClr>
                  <a:srgbClr val="002060"/>
                </a:buClr>
                <a:buSzPts val="2400"/>
              </a:pPr>
              <a:r>
                <a:rPr lang="uk-UA" sz="2400" b="1" i="0" u="none" strike="noStrike" cap="none" dirty="0">
                  <a:solidFill>
                    <a:srgbClr val="002060"/>
                  </a:solidFill>
                  <a:latin typeface="Calibri" panose="020F0502020204030204" pitchFamily="34" charset="0"/>
                  <a:ea typeface="Calibri" panose="020F0502020204030204" pitchFamily="34" charset="0"/>
                  <a:cs typeface="Calibri" panose="020F0502020204030204" pitchFamily="34" charset="0"/>
                  <a:sym typeface="Calibri" panose="020F0502020204030204"/>
                </a:rPr>
                <a:t>«</a:t>
              </a:r>
              <a:r>
                <a:rPr lang="uk-UA" sz="2000" b="1" dirty="0">
                  <a:solidFill>
                    <a:srgbClr val="00206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НАУКОВА ШКОЛА НАНОФІЗИКИ, НАНОТЕХНОЛОГІЙ ТА НАНОСЕНСОРІКИ</a:t>
              </a:r>
              <a:r>
                <a:rPr lang="uk-UA" sz="2400" b="1" i="0" u="none" strike="noStrike" cap="none" dirty="0">
                  <a:solidFill>
                    <a:srgbClr val="002060"/>
                  </a:solidFill>
                  <a:latin typeface="Calibri" panose="020F0502020204030204"/>
                  <a:ea typeface="Calibri" panose="020F0502020204030204"/>
                  <a:cs typeface="Calibri" panose="020F0502020204030204"/>
                  <a:sym typeface="Calibri" panose="020F0502020204030204"/>
                </a:rPr>
                <a:t>» </a:t>
              </a:r>
              <a:endParaRPr sz="2400" b="1" i="0" u="none" strike="noStrike" cap="none" dirty="0">
                <a:solidFill>
                  <a:srgbClr val="C00000"/>
                </a:solidFill>
                <a:latin typeface="Calibri" panose="020F0502020204030204"/>
                <a:ea typeface="Calibri" panose="020F0502020204030204"/>
                <a:cs typeface="Calibri" panose="020F0502020204030204"/>
                <a:sym typeface="Calibri" panose="020F0502020204030204"/>
              </a:endParaRPr>
            </a:p>
            <a:p>
              <a:pPr lvl="0">
                <a:buClr>
                  <a:srgbClr val="C00000"/>
                </a:buClr>
                <a:buSzPts val="1400"/>
              </a:pPr>
              <a:r>
                <a:rPr lang="uk-UA" sz="1800" b="1" i="0" u="none" strike="noStrike" cap="none"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Calibri" panose="020F0502020204030204"/>
                </a:rPr>
                <a:t>НАУКОВИЙ НАПРЯМ</a:t>
              </a:r>
              <a:r>
                <a:rPr lang="uk-UA" sz="1800" b="1" i="0" u="none" strike="noStrike" cap="none" dirty="0">
                  <a:solidFill>
                    <a:srgbClr val="C00000"/>
                  </a:solidFill>
                  <a:latin typeface="Calibri" panose="020F0502020204030204" pitchFamily="34" charset="0"/>
                  <a:ea typeface="Calibri" panose="020F0502020204030204" pitchFamily="34" charset="0"/>
                  <a:cs typeface="Calibri" panose="020F0502020204030204" pitchFamily="34" charset="0"/>
                  <a:sym typeface="Calibri" panose="020F0502020204030204"/>
                </a:rPr>
                <a:t>:  </a:t>
              </a:r>
              <a:r>
                <a:rPr lang="uk-UA" sz="1800" b="1" i="0" u="none" strike="noStrike" cap="none" dirty="0">
                  <a:solidFill>
                    <a:srgbClr val="002060"/>
                  </a:solidFill>
                  <a:latin typeface="Calibri" panose="020F0502020204030204" pitchFamily="34" charset="0"/>
                  <a:ea typeface="Calibri" panose="020F0502020204030204" pitchFamily="34" charset="0"/>
                  <a:cs typeface="Calibri" panose="020F0502020204030204" pitchFamily="34" charset="0"/>
                  <a:sym typeface="Calibri" panose="020F0502020204030204"/>
                </a:rPr>
                <a:t>«</a:t>
              </a:r>
              <a:r>
                <a:rPr lang="uk-U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Математичні науки та природничі науки</a:t>
              </a:r>
              <a:r>
                <a:rPr lang="uk-UA" sz="1800" b="1" i="0" u="none" strike="noStrike" cap="none" dirty="0">
                  <a:solidFill>
                    <a:srgbClr val="002060"/>
                  </a:solidFill>
                  <a:latin typeface="Calibri" panose="020F0502020204030204" pitchFamily="34" charset="0"/>
                  <a:ea typeface="Calibri" panose="020F0502020204030204" pitchFamily="34" charset="0"/>
                  <a:cs typeface="Calibri" panose="020F0502020204030204" pitchFamily="34" charset="0"/>
                  <a:sym typeface="Calibri" panose="020F0502020204030204"/>
                </a:rPr>
                <a:t>»</a:t>
              </a:r>
              <a:endParaRPr sz="1800" b="1" i="0" u="none" strike="noStrike" cap="none" dirty="0">
                <a:solidFill>
                  <a:srgbClr val="002060"/>
                </a:solidFill>
                <a:latin typeface="Calibri" panose="020F0502020204030204" pitchFamily="34" charset="0"/>
                <a:ea typeface="Calibri" panose="020F0502020204030204" pitchFamily="34" charset="0"/>
                <a:cs typeface="Calibri" panose="020F0502020204030204" pitchFamily="34" charset="0"/>
                <a:sym typeface="Calibri" panose="020F0502020204030204"/>
              </a:endParaRPr>
            </a:p>
            <a:p>
              <a:pPr lvl="0">
                <a:buClr>
                  <a:srgbClr val="C00000"/>
                </a:buClr>
                <a:buSzPts val="1400"/>
              </a:pPr>
              <a:r>
                <a:rPr lang="uk-UA" sz="1800" b="1" i="0" u="none" strike="noStrike" cap="none" dirty="0">
                  <a:solidFill>
                    <a:srgbClr val="C0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Calibri" panose="020F0502020204030204"/>
                </a:rPr>
                <a:t>КЕРІВНИК НАУКОВОЇ ШКОЛИ</a:t>
              </a:r>
              <a:r>
                <a:rPr lang="uk-UA" sz="1800" b="1" i="0" u="none" strike="noStrike" cap="none" dirty="0">
                  <a:solidFill>
                    <a:schemeClr val="tx1"/>
                  </a:solidFill>
                  <a:latin typeface="Calibri" panose="020F0502020204030204" pitchFamily="34" charset="0"/>
                  <a:ea typeface="Calibri" panose="020F0502020204030204" pitchFamily="34" charset="0"/>
                  <a:cs typeface="Calibri" panose="020F0502020204030204" pitchFamily="34" charset="0"/>
                  <a:sym typeface="Calibri" panose="020F0502020204030204"/>
                </a:rPr>
                <a:t>: </a:t>
              </a:r>
              <a:r>
                <a:rPr lang="uk-UA" sz="1800" b="1" i="0" u="none" strike="noStrike" cap="none" dirty="0">
                  <a:solidFill>
                    <a:srgbClr val="002060"/>
                  </a:solidFill>
                  <a:latin typeface="Calibri" panose="020F0502020204030204" pitchFamily="34" charset="0"/>
                  <a:ea typeface="Calibri" panose="020F0502020204030204" pitchFamily="34" charset="0"/>
                  <a:cs typeface="Calibri" panose="020F0502020204030204" pitchFamily="34" charset="0"/>
                  <a:sym typeface="Calibri" panose="020F0502020204030204"/>
                </a:rPr>
                <a:t>проф. </a:t>
              </a:r>
              <a:r>
                <a:rPr lang="uk-UA" sz="1800" b="1" dirty="0">
                  <a:solidFill>
                    <a:srgbClr val="002060"/>
                  </a:solidFill>
                  <a:latin typeface="Calibri" panose="020F0502020204030204" pitchFamily="34" charset="0"/>
                  <a:ea typeface="Calibri" panose="020F0502020204030204" pitchFamily="34" charset="0"/>
                  <a:cs typeface="Calibri" panose="020F0502020204030204" pitchFamily="34" charset="0"/>
                </a:rPr>
                <a:t>СКРИШЕВСЬКИЙ Валерій Антонович </a:t>
              </a:r>
              <a:endParaRPr sz="18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marR="0" lvl="0" indent="0" algn="just" rtl="0">
                <a:lnSpc>
                  <a:spcPct val="90000"/>
                </a:lnSpc>
                <a:spcBef>
                  <a:spcPts val="0"/>
                </a:spcBef>
                <a:spcAft>
                  <a:spcPts val="0"/>
                </a:spcAft>
                <a:buClr>
                  <a:schemeClr val="dk1"/>
                </a:buClr>
                <a:buSzPts val="1400"/>
                <a:buFont typeface="Calibri" panose="020F0502020204030204"/>
                <a:buNone/>
              </a:pPr>
              <a:endParaRPr sz="1400" b="0" i="0" u="none" strike="noStrike" cap="none" dirty="0">
                <a:solidFill>
                  <a:srgbClr val="002060"/>
                </a:solidFill>
                <a:latin typeface="Calibri" panose="020F0502020204030204"/>
                <a:ea typeface="Calibri" panose="020F0502020204030204"/>
                <a:cs typeface="Calibri" panose="020F0502020204030204"/>
                <a:sym typeface="Calibri" panose="020F0502020204030204"/>
              </a:endParaRPr>
            </a:p>
          </p:txBody>
        </p:sp>
        <p:sp>
          <p:nvSpPr>
            <p:cNvPr id="94" name="Google Shape;94;p1"/>
            <p:cNvSpPr/>
            <p:nvPr/>
          </p:nvSpPr>
          <p:spPr>
            <a:xfrm>
              <a:off x="163730" y="1482973"/>
              <a:ext cx="1686258" cy="696248"/>
            </a:xfrm>
            <a:prstGeom prst="roundRect">
              <a:avLst>
                <a:gd name="adj" fmla="val 10500"/>
              </a:avLst>
            </a:prstGeom>
            <a:solidFill>
              <a:srgbClr val="BFBFBF"/>
            </a:solidFill>
            <a:ln w="12700" cap="flat" cmpd="sng">
              <a:solidFill>
                <a:schemeClr val="accent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
            <p:cNvSpPr txBox="1"/>
            <p:nvPr/>
          </p:nvSpPr>
          <p:spPr>
            <a:xfrm>
              <a:off x="185142" y="1504385"/>
              <a:ext cx="1643434" cy="653424"/>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rgbClr val="C00000"/>
                </a:buClr>
                <a:buSzPts val="1300"/>
                <a:buFont typeface="Calibri" panose="020F0502020204030204"/>
                <a:buNone/>
              </a:pPr>
              <a:r>
                <a:rPr lang="uk-UA" sz="1300"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КВАЛІФІКАЦІЙНИЙ СКЛАД</a:t>
              </a:r>
            </a:p>
          </p:txBody>
        </p:sp>
        <p:sp>
          <p:nvSpPr>
            <p:cNvPr id="96" name="Google Shape;96;p1"/>
            <p:cNvSpPr/>
            <p:nvPr/>
          </p:nvSpPr>
          <p:spPr>
            <a:xfrm>
              <a:off x="119221" y="2318063"/>
              <a:ext cx="1709575" cy="696248"/>
            </a:xfrm>
            <a:prstGeom prst="roundRect">
              <a:avLst>
                <a:gd name="adj" fmla="val 10500"/>
              </a:avLst>
            </a:prstGeom>
            <a:solidFill>
              <a:srgbClr val="D8D8D8">
                <a:alpha val="89803"/>
              </a:srgbClr>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
            <p:cNvSpPr txBox="1"/>
            <p:nvPr/>
          </p:nvSpPr>
          <p:spPr>
            <a:xfrm>
              <a:off x="140633" y="2339475"/>
              <a:ext cx="1666751" cy="653424"/>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rgbClr val="002060"/>
                </a:buClr>
                <a:buSzPts val="1200"/>
                <a:buFont typeface="Calibri" panose="020F0502020204030204"/>
                <a:buNone/>
              </a:pPr>
              <a:r>
                <a:rPr lang="uk-UA" sz="1200" b="1" i="0" u="none" strike="noStrike" cap="none" dirty="0">
                  <a:solidFill>
                    <a:srgbClr val="002060"/>
                  </a:solidFill>
                  <a:latin typeface="Calibri" panose="020F0502020204030204"/>
                  <a:ea typeface="Calibri" panose="020F0502020204030204"/>
                  <a:cs typeface="Calibri" panose="020F0502020204030204"/>
                  <a:sym typeface="Calibri" panose="020F0502020204030204"/>
                </a:rPr>
                <a:t>ДОКТОРІВ НАУК - </a:t>
              </a:r>
              <a:r>
                <a:rPr lang="uk-UA"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6</a:t>
              </a:r>
              <a:endParaRPr b="0"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endParaRPr>
            </a:p>
          </p:txBody>
        </p:sp>
        <p:sp>
          <p:nvSpPr>
            <p:cNvPr id="98" name="Google Shape;98;p1"/>
            <p:cNvSpPr/>
            <p:nvPr/>
          </p:nvSpPr>
          <p:spPr>
            <a:xfrm>
              <a:off x="146653" y="3048398"/>
              <a:ext cx="1657811" cy="696248"/>
            </a:xfrm>
            <a:prstGeom prst="roundRect">
              <a:avLst>
                <a:gd name="adj" fmla="val 10500"/>
              </a:avLst>
            </a:prstGeom>
            <a:solidFill>
              <a:srgbClr val="D8D8D8">
                <a:alpha val="89803"/>
              </a:srgbClr>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
            <p:cNvSpPr txBox="1"/>
            <p:nvPr/>
          </p:nvSpPr>
          <p:spPr>
            <a:xfrm>
              <a:off x="168065" y="3069810"/>
              <a:ext cx="1614987" cy="653424"/>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rgbClr val="002060"/>
                </a:buClr>
                <a:buSzPts val="1200"/>
                <a:buFont typeface="Calibri" panose="020F0502020204030204"/>
                <a:buNone/>
              </a:pPr>
              <a:r>
                <a:rPr lang="uk-UA" sz="1200" b="1" i="0" u="none" strike="noStrike" cap="none" dirty="0">
                  <a:solidFill>
                    <a:srgbClr val="002060"/>
                  </a:solidFill>
                  <a:latin typeface="Calibri" panose="020F0502020204030204"/>
                  <a:ea typeface="Calibri" panose="020F0502020204030204"/>
                  <a:cs typeface="Calibri" panose="020F0502020204030204"/>
                  <a:sym typeface="Calibri" panose="020F0502020204030204"/>
                </a:rPr>
                <a:t>КАНДИДАТІВ НАУК</a:t>
              </a:r>
              <a:r>
                <a:rPr lang="uk-UA" sz="1200" b="0" i="0" u="none" strike="noStrike" cap="none" dirty="0">
                  <a:solidFill>
                    <a:srgbClr val="002060"/>
                  </a:solidFill>
                  <a:latin typeface="Calibri" panose="020F0502020204030204"/>
                  <a:ea typeface="Calibri" panose="020F0502020204030204"/>
                  <a:cs typeface="Calibri" panose="020F0502020204030204"/>
                  <a:sym typeface="Calibri" panose="020F0502020204030204"/>
                </a:rPr>
                <a:t> </a:t>
              </a:r>
              <a:r>
                <a:rPr lang="uk-UA" sz="1200" b="1" i="0" u="none" strike="noStrike" cap="none" dirty="0">
                  <a:solidFill>
                    <a:srgbClr val="002060"/>
                  </a:solidFill>
                  <a:latin typeface="Calibri" panose="020F0502020204030204"/>
                  <a:ea typeface="Calibri" panose="020F0502020204030204"/>
                  <a:cs typeface="Calibri" panose="020F0502020204030204"/>
                  <a:sym typeface="Calibri" panose="020F0502020204030204"/>
                </a:rPr>
                <a:t>- </a:t>
              </a:r>
              <a:r>
                <a:rPr lang="uk-UA"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15</a:t>
              </a:r>
              <a:endParaRPr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endParaRPr>
            </a:p>
          </p:txBody>
        </p:sp>
        <p:sp>
          <p:nvSpPr>
            <p:cNvPr id="100" name="Google Shape;100;p1"/>
            <p:cNvSpPr/>
            <p:nvPr/>
          </p:nvSpPr>
          <p:spPr>
            <a:xfrm>
              <a:off x="138026" y="3766006"/>
              <a:ext cx="1657839" cy="791711"/>
            </a:xfrm>
            <a:prstGeom prst="roundRect">
              <a:avLst>
                <a:gd name="adj" fmla="val 10500"/>
              </a:avLst>
            </a:prstGeom>
            <a:solidFill>
              <a:srgbClr val="D8D8D8">
                <a:alpha val="89803"/>
              </a:srgbClr>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
            <p:cNvSpPr txBox="1"/>
            <p:nvPr/>
          </p:nvSpPr>
          <p:spPr>
            <a:xfrm>
              <a:off x="162374" y="3790354"/>
              <a:ext cx="1609143" cy="743015"/>
            </a:xfrm>
            <a:prstGeom prst="rect">
              <a:avLst/>
            </a:prstGeom>
            <a:no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2060"/>
                </a:buClr>
                <a:buSzPts val="1200"/>
                <a:buFont typeface="Calibri" panose="020F0502020204030204"/>
                <a:buNone/>
              </a:pPr>
              <a:r>
                <a:rPr lang="uk-UA" sz="1200" b="1" i="0" u="none" strike="noStrike" cap="none" dirty="0">
                  <a:solidFill>
                    <a:srgbClr val="002060"/>
                  </a:solidFill>
                  <a:latin typeface="Calibri" panose="020F0502020204030204"/>
                  <a:ea typeface="Calibri" panose="020F0502020204030204"/>
                  <a:cs typeface="Calibri" panose="020F0502020204030204"/>
                  <a:sym typeface="Calibri" panose="020F0502020204030204"/>
                </a:rPr>
                <a:t>ДОКТОРІВ ФІЛОСОФІЇ/ АСПІРАНТІВ</a:t>
              </a:r>
              <a:endParaRPr dirty="0"/>
            </a:p>
            <a:p>
              <a:pPr marL="0" marR="0" lvl="0" indent="0" algn="ctr" rtl="0">
                <a:lnSpc>
                  <a:spcPct val="100000"/>
                </a:lnSpc>
                <a:spcBef>
                  <a:spcPts val="0"/>
                </a:spcBef>
                <a:spcAft>
                  <a:spcPts val="0"/>
                </a:spcAft>
                <a:buClr>
                  <a:srgbClr val="002060"/>
                </a:buClr>
                <a:buSzPts val="1300"/>
                <a:buFont typeface="Calibri" panose="020F0502020204030204"/>
                <a:buNone/>
              </a:pPr>
              <a:r>
                <a:rPr lang="uk-UA" sz="1300" b="1" i="0" u="none" strike="noStrike" cap="none" dirty="0">
                  <a:solidFill>
                    <a:srgbClr val="002060"/>
                  </a:solidFill>
                  <a:latin typeface="Calibri" panose="020F0502020204030204"/>
                  <a:ea typeface="Calibri" panose="020F0502020204030204"/>
                  <a:cs typeface="Calibri" panose="020F0502020204030204"/>
                  <a:sym typeface="Calibri" panose="020F0502020204030204"/>
                </a:rPr>
                <a:t>–</a:t>
              </a:r>
              <a:r>
                <a:rPr lang="uk-UA" sz="1300" b="1" i="0" u="none" strike="noStrike" cap="none" dirty="0">
                  <a:solidFill>
                    <a:srgbClr val="C00000"/>
                  </a:solidFill>
                  <a:latin typeface="Calibri" panose="020F0502020204030204"/>
                  <a:ea typeface="Calibri" panose="020F0502020204030204"/>
                  <a:cs typeface="Calibri" panose="020F0502020204030204"/>
                  <a:sym typeface="Calibri" panose="020F0502020204030204"/>
                </a:rPr>
                <a:t> </a:t>
              </a:r>
              <a:r>
                <a:rPr lang="uk-UA"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6</a:t>
              </a:r>
              <a:endParaRPr dirty="0">
                <a:solidFill>
                  <a:srgbClr val="C00000"/>
                </a:solidFill>
                <a:effectLst>
                  <a:outerShdw blurRad="38100" dist="38100" dir="2700000" algn="tl">
                    <a:srgbClr val="000000">
                      <a:alpha val="43137"/>
                    </a:srgbClr>
                  </a:outerShdw>
                </a:effectLst>
              </a:endParaRPr>
            </a:p>
          </p:txBody>
        </p:sp>
        <p:sp>
          <p:nvSpPr>
            <p:cNvPr id="102" name="Google Shape;102;p1"/>
            <p:cNvSpPr/>
            <p:nvPr/>
          </p:nvSpPr>
          <p:spPr>
            <a:xfrm>
              <a:off x="172528" y="5177022"/>
              <a:ext cx="1605293" cy="696248"/>
            </a:xfrm>
            <a:prstGeom prst="roundRect">
              <a:avLst>
                <a:gd name="adj" fmla="val 10500"/>
              </a:avLst>
            </a:prstGeom>
            <a:solidFill>
              <a:srgbClr val="D8D8D8">
                <a:alpha val="89803"/>
              </a:srgbClr>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
            <p:cNvSpPr txBox="1"/>
            <p:nvPr/>
          </p:nvSpPr>
          <p:spPr>
            <a:xfrm>
              <a:off x="193940" y="5198434"/>
              <a:ext cx="1562469" cy="653424"/>
            </a:xfrm>
            <a:prstGeom prst="rect">
              <a:avLst/>
            </a:prstGeom>
            <a:noFill/>
            <a:ln>
              <a:noFill/>
            </a:ln>
          </p:spPr>
          <p:txBody>
            <a:bodyPr spcFirstLastPara="1" wrap="square" lIns="49525" tIns="49525" rIns="49525" bIns="49525" anchor="ctr" anchorCtr="0">
              <a:noAutofit/>
            </a:bodyPr>
            <a:lstStyle/>
            <a:p>
              <a:pPr lvl="0" algn="ctr">
                <a:lnSpc>
                  <a:spcPct val="90000"/>
                </a:lnSpc>
                <a:buClr>
                  <a:srgbClr val="002060"/>
                </a:buClr>
                <a:buSzPts val="1300"/>
              </a:pPr>
              <a:r>
                <a:rPr lang="uk-UA" sz="1300" b="1" i="0" u="none" strike="noStrike" cap="none" dirty="0">
                  <a:solidFill>
                    <a:srgbClr val="002060"/>
                  </a:solidFill>
                  <a:latin typeface="Calibri" panose="020F0502020204030204"/>
                  <a:ea typeface="Calibri" panose="020F0502020204030204"/>
                  <a:cs typeface="Calibri" panose="020F0502020204030204"/>
                  <a:sym typeface="Calibri" panose="020F0502020204030204"/>
                </a:rPr>
                <a:t>ЗАЛУЧЕННЯ МАГІСТРІВ</a:t>
              </a:r>
              <a:r>
                <a:rPr lang="uk-UA" sz="1200" b="1" dirty="0">
                  <a:solidFill>
                    <a:srgbClr val="002060"/>
                  </a:solidFill>
                  <a:latin typeface="Calibri" panose="020F0502020204030204"/>
                  <a:ea typeface="Calibri" panose="020F0502020204030204"/>
                  <a:cs typeface="Calibri" panose="020F0502020204030204"/>
                  <a:sym typeface="Calibri" panose="020F0502020204030204"/>
                </a:rPr>
                <a:t> </a:t>
              </a:r>
              <a:r>
                <a:rPr lang="uk-UA" sz="1300" b="1" i="0" u="none" strike="noStrike" cap="none" dirty="0">
                  <a:solidFill>
                    <a:srgbClr val="002060"/>
                  </a:solidFill>
                  <a:latin typeface="Calibri" panose="020F0502020204030204"/>
                  <a:ea typeface="Calibri" panose="020F0502020204030204"/>
                  <a:cs typeface="Calibri" panose="020F0502020204030204"/>
                  <a:sym typeface="Calibri" panose="020F0502020204030204"/>
                </a:rPr>
                <a:t> </a:t>
              </a:r>
              <a:r>
                <a:rPr lang="uk-UA" sz="1400" b="1" i="0" u="none" strike="noStrike" cap="none" dirty="0">
                  <a:solidFill>
                    <a:srgbClr val="002060"/>
                  </a:solidFill>
                  <a:latin typeface="Calibri" panose="020F0502020204030204"/>
                  <a:ea typeface="Calibri" panose="020F0502020204030204"/>
                  <a:cs typeface="Calibri" panose="020F0502020204030204"/>
                  <a:sym typeface="Calibri" panose="020F0502020204030204"/>
                </a:rPr>
                <a:t>– </a:t>
              </a:r>
              <a:r>
                <a:rPr lang="uk-UA" b="1"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14</a:t>
              </a:r>
              <a:r>
                <a:rPr lang="uk-UA" b="1" dirty="0">
                  <a:solidFill>
                    <a:srgbClr val="002060"/>
                  </a:solidFill>
                  <a:latin typeface="Calibri" panose="020F0502020204030204"/>
                  <a:ea typeface="Calibri" panose="020F0502020204030204"/>
                  <a:cs typeface="Calibri" panose="020F0502020204030204"/>
                  <a:sym typeface="Calibri" panose="020F0502020204030204"/>
                </a:rPr>
                <a:t> </a:t>
              </a:r>
              <a:r>
                <a:rPr lang="uk-UA" sz="1400" b="1" dirty="0">
                  <a:solidFill>
                    <a:srgbClr val="002060"/>
                  </a:solidFill>
                  <a:latin typeface="Calibri" panose="020F0502020204030204"/>
                  <a:ea typeface="Calibri" panose="020F0502020204030204"/>
                  <a:cs typeface="Calibri" panose="020F0502020204030204"/>
                  <a:sym typeface="Calibri" panose="020F0502020204030204"/>
                </a:rPr>
                <a:t>(щорічно)</a:t>
              </a:r>
              <a:endParaRPr sz="1400" b="1" i="0" u="none" strike="noStrike" cap="none" dirty="0">
                <a:solidFill>
                  <a:srgbClr val="C00000"/>
                </a:solidFill>
                <a:latin typeface="Calibri" panose="020F0502020204030204"/>
                <a:ea typeface="Calibri" panose="020F0502020204030204"/>
                <a:cs typeface="Calibri" panose="020F0502020204030204"/>
                <a:sym typeface="Calibri" panose="020F0502020204030204"/>
              </a:endParaRPr>
            </a:p>
          </p:txBody>
        </p:sp>
        <p:sp>
          <p:nvSpPr>
            <p:cNvPr id="104" name="Google Shape;104;p1"/>
            <p:cNvSpPr/>
            <p:nvPr/>
          </p:nvSpPr>
          <p:spPr>
            <a:xfrm>
              <a:off x="163901" y="4581529"/>
              <a:ext cx="1610697" cy="578617"/>
            </a:xfrm>
            <a:prstGeom prst="roundRect">
              <a:avLst>
                <a:gd name="adj" fmla="val 10500"/>
              </a:avLst>
            </a:prstGeom>
            <a:solidFill>
              <a:srgbClr val="A5A5A5">
                <a:alpha val="89803"/>
              </a:srgbClr>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
            <p:cNvSpPr txBox="1"/>
            <p:nvPr/>
          </p:nvSpPr>
          <p:spPr>
            <a:xfrm>
              <a:off x="181695" y="4599323"/>
              <a:ext cx="1575109" cy="543029"/>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rgbClr val="C00000"/>
                </a:buClr>
                <a:buSzPts val="1300"/>
                <a:buFont typeface="Calibri" panose="020F0502020204030204"/>
                <a:buNone/>
              </a:pPr>
              <a:r>
                <a:rPr lang="uk-UA" sz="1600" b="1" i="0" u="none" strike="noStrike" cap="none" dirty="0">
                  <a:solidFill>
                    <a:srgbClr val="C00000"/>
                  </a:solidFill>
                  <a:latin typeface="Calibri" panose="020F0502020204030204"/>
                  <a:ea typeface="Calibri" panose="020F0502020204030204"/>
                  <a:cs typeface="Calibri" panose="020F0502020204030204"/>
                  <a:sym typeface="Calibri" panose="020F0502020204030204"/>
                </a:rPr>
                <a:t>УСЬОГО</a:t>
              </a:r>
              <a:r>
                <a:rPr lang="uk-UA" sz="1300" b="1" i="0" u="none" strike="noStrike" cap="none" dirty="0">
                  <a:solidFill>
                    <a:schemeClr val="tx1"/>
                  </a:solidFill>
                  <a:latin typeface="Calibri" panose="020F0502020204030204"/>
                  <a:ea typeface="Calibri" panose="020F0502020204030204"/>
                  <a:cs typeface="Calibri" panose="020F0502020204030204"/>
                  <a:sym typeface="Calibri" panose="020F0502020204030204"/>
                </a:rPr>
                <a:t> - </a:t>
              </a:r>
              <a:r>
                <a:rPr lang="uk-UA" b="1" i="0" u="none" strike="noStrike" cap="none" dirty="0">
                  <a:solidFill>
                    <a:srgbClr val="002060"/>
                  </a:solidFill>
                  <a:latin typeface="Calibri" panose="020F0502020204030204"/>
                  <a:ea typeface="Calibri" panose="020F0502020204030204"/>
                  <a:cs typeface="Calibri" panose="020F0502020204030204"/>
                  <a:sym typeface="Calibri" panose="020F0502020204030204"/>
                </a:rPr>
                <a:t>30</a:t>
              </a:r>
              <a:endParaRPr dirty="0">
                <a:solidFill>
                  <a:srgbClr val="002060"/>
                </a:solidFill>
              </a:endParaRPr>
            </a:p>
          </p:txBody>
        </p:sp>
        <p:sp>
          <p:nvSpPr>
            <p:cNvPr id="106" name="Google Shape;106;p1"/>
            <p:cNvSpPr/>
            <p:nvPr/>
          </p:nvSpPr>
          <p:spPr>
            <a:xfrm>
              <a:off x="1955366" y="1453801"/>
              <a:ext cx="7086600" cy="4645074"/>
            </a:xfrm>
            <a:prstGeom prst="roundRect">
              <a:avLst>
                <a:gd name="adj" fmla="val 10500"/>
              </a:avLst>
            </a:prstGeom>
            <a:solidFill>
              <a:srgbClr val="A5A5A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
            <p:cNvSpPr txBox="1"/>
            <p:nvPr/>
          </p:nvSpPr>
          <p:spPr>
            <a:xfrm>
              <a:off x="1915910" y="1290615"/>
              <a:ext cx="6800896" cy="4359370"/>
            </a:xfrm>
            <a:prstGeom prst="rect">
              <a:avLst/>
            </a:prstGeom>
            <a:noFill/>
            <a:ln>
              <a:noFill/>
            </a:ln>
          </p:spPr>
          <p:txBody>
            <a:bodyPr spcFirstLastPara="1" wrap="square" lIns="68575" tIns="68575" rIns="68575" bIns="2710950" anchor="t" anchorCtr="0">
              <a:noAutofit/>
            </a:bodyPr>
            <a:lstStyle/>
            <a:p>
              <a:pPr marL="0" marR="0" lvl="0" indent="0" algn="ctr" rtl="0">
                <a:lnSpc>
                  <a:spcPct val="90000"/>
                </a:lnSpc>
                <a:spcBef>
                  <a:spcPts val="0"/>
                </a:spcBef>
                <a:spcAft>
                  <a:spcPts val="0"/>
                </a:spcAft>
                <a:buClr>
                  <a:schemeClr val="dk1"/>
                </a:buClr>
                <a:buSzPts val="1800"/>
                <a:buFont typeface="Calibri" panose="020F0502020204030204"/>
                <a:buNone/>
              </a:pPr>
              <a:endParaRPr sz="1800" b="1" i="0" u="none" strike="noStrike" cap="none" dirty="0">
                <a:solidFill>
                  <a:srgbClr val="C00000"/>
                </a:solidFill>
                <a:latin typeface="Calibri" panose="020F0502020204030204"/>
                <a:ea typeface="Calibri" panose="020F0502020204030204"/>
                <a:cs typeface="Calibri" panose="020F0502020204030204"/>
                <a:sym typeface="Calibri" panose="020F0502020204030204"/>
              </a:endParaRPr>
            </a:p>
            <a:p>
              <a:pPr marL="0" marR="0" lvl="0" indent="0" algn="ctr" rtl="0">
                <a:lnSpc>
                  <a:spcPct val="90000"/>
                </a:lnSpc>
                <a:spcBef>
                  <a:spcPts val="630"/>
                </a:spcBef>
                <a:spcAft>
                  <a:spcPts val="0"/>
                </a:spcAft>
                <a:buClr>
                  <a:srgbClr val="C00000"/>
                </a:buClr>
                <a:buSzPts val="1800"/>
                <a:buFont typeface="Calibri" panose="020F0502020204030204"/>
                <a:buNone/>
              </a:pPr>
              <a:r>
                <a:rPr lang="uk-UA" sz="1800"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НАЙБІЛЬШ ВАГОМІ РЕЗУЛЬТАТИ НАУКОВЦІВ ШКОЛИ </a:t>
              </a:r>
            </a:p>
            <a:p>
              <a:pPr marL="0" marR="0" lvl="0" indent="0" algn="ctr" rtl="0">
                <a:lnSpc>
                  <a:spcPct val="90000"/>
                </a:lnSpc>
                <a:spcBef>
                  <a:spcPts val="630"/>
                </a:spcBef>
                <a:spcAft>
                  <a:spcPts val="0"/>
                </a:spcAft>
                <a:buClr>
                  <a:srgbClr val="C00000"/>
                </a:buClr>
                <a:buSzPts val="1800"/>
                <a:buFont typeface="Calibri" panose="020F0502020204030204"/>
                <a:buNone/>
              </a:pPr>
              <a:r>
                <a:rPr lang="uk-UA" sz="1800" b="1" i="0" u="none" strike="noStrike" cap="none" dirty="0">
                  <a:solidFill>
                    <a:srgbClr val="00206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 за 5 років) </a:t>
              </a:r>
              <a:endParaRPr dirty="0">
                <a:solidFill>
                  <a:srgbClr val="002060"/>
                </a:solidFill>
                <a:effectLst>
                  <a:outerShdw blurRad="38100" dist="38100" dir="2700000" algn="tl">
                    <a:srgbClr val="000000">
                      <a:alpha val="43137"/>
                    </a:srgbClr>
                  </a:outerShdw>
                </a:effectLst>
              </a:endParaRPr>
            </a:p>
          </p:txBody>
        </p:sp>
        <p:sp>
          <p:nvSpPr>
            <p:cNvPr id="108" name="Google Shape;108;p1"/>
            <p:cNvSpPr/>
            <p:nvPr/>
          </p:nvSpPr>
          <p:spPr>
            <a:xfrm>
              <a:off x="2078964" y="2318063"/>
              <a:ext cx="2286002" cy="1092558"/>
            </a:xfrm>
            <a:prstGeom prst="roundRect">
              <a:avLst>
                <a:gd name="adj" fmla="val 10500"/>
              </a:avLst>
            </a:prstGeom>
            <a:solidFill>
              <a:srgbClr val="D8D8D8">
                <a:alpha val="89803"/>
              </a:srgbClr>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
            <p:cNvSpPr txBox="1"/>
            <p:nvPr/>
          </p:nvSpPr>
          <p:spPr>
            <a:xfrm>
              <a:off x="2156992" y="2443198"/>
              <a:ext cx="2123497" cy="771531"/>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rgbClr val="C00000"/>
                </a:buClr>
                <a:buSzPts val="1300"/>
                <a:buFont typeface="Calibri" panose="020F0502020204030204"/>
                <a:buNone/>
              </a:pPr>
              <a:r>
                <a:rPr lang="uk-UA" sz="1400"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ПРОЄКТИ/ГРАНТИ -</a:t>
              </a:r>
              <a:r>
                <a:rPr lang="uk-UA" sz="1600" b="1" i="0" u="none" strike="noStrike" cap="none" dirty="0">
                  <a:solidFill>
                    <a:srgbClr val="00206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16</a:t>
              </a:r>
              <a:endParaRPr sz="1600" b="1" dirty="0">
                <a:solidFill>
                  <a:srgbClr val="002060"/>
                </a:solidFill>
                <a:effectLst>
                  <a:outerShdw blurRad="38100" dist="38100" dir="2700000" algn="tl">
                    <a:srgbClr val="000000">
                      <a:alpha val="43137"/>
                    </a:srgbClr>
                  </a:outerShdw>
                </a:effectLst>
              </a:endParaRPr>
            </a:p>
            <a:p>
              <a:pPr lvl="0" algn="ctr">
                <a:lnSpc>
                  <a:spcPct val="90000"/>
                </a:lnSpc>
                <a:spcBef>
                  <a:spcPts val="455"/>
                </a:spcBef>
                <a:buClr>
                  <a:srgbClr val="002060"/>
                </a:buClr>
                <a:buSzPts val="1300"/>
              </a:pPr>
              <a:r>
                <a:rPr lang="en-US" sz="1200" b="1" dirty="0">
                  <a:solidFill>
                    <a:srgbClr val="002060"/>
                  </a:solidFill>
                  <a:latin typeface="Calibri" panose="020F0502020204030204" pitchFamily="34" charset="0"/>
                  <a:ea typeface="Calibri" panose="020F0502020204030204" pitchFamily="34" charset="0"/>
                  <a:cs typeface="Calibri" panose="020F0502020204030204" pitchFamily="34" charset="0"/>
                </a:rPr>
                <a:t>Горизонт 2020</a:t>
              </a:r>
              <a:r>
                <a:rPr lang="uk-UA" sz="1200" b="1" dirty="0">
                  <a:solidFill>
                    <a:srgbClr val="002060"/>
                  </a:solidFill>
                  <a:latin typeface="Calibri" panose="020F0502020204030204" pitchFamily="34" charset="0"/>
                  <a:ea typeface="Calibri" panose="020F0502020204030204" pitchFamily="34" charset="0"/>
                  <a:cs typeface="Calibri" panose="020F0502020204030204" pitchFamily="34" charset="0"/>
                </a:rPr>
                <a:t>-2, НФДУ-1, МОН-5, УНТЦ-1, ERASMUS-2, білатеральних-2, </a:t>
              </a:r>
              <a:r>
                <a:rPr lang="en-US" sz="1200" b="1" dirty="0">
                  <a:solidFill>
                    <a:srgbClr val="002060"/>
                  </a:solidFill>
                  <a:latin typeface="Calibri" panose="020F0502020204030204" pitchFamily="34" charset="0"/>
                  <a:ea typeface="Calibri" panose="020F0502020204030204" pitchFamily="34" charset="0"/>
                  <a:cs typeface="Calibri" panose="020F0502020204030204" pitchFamily="34" charset="0"/>
                </a:rPr>
                <a:t>COST-1</a:t>
              </a:r>
              <a:endParaRPr sz="12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110" name="Google Shape;110;p1"/>
            <p:cNvSpPr/>
            <p:nvPr/>
          </p:nvSpPr>
          <p:spPr>
            <a:xfrm>
              <a:off x="2114659" y="3473143"/>
              <a:ext cx="2224427" cy="1163958"/>
            </a:xfrm>
            <a:prstGeom prst="roundRect">
              <a:avLst>
                <a:gd name="adj" fmla="val 10500"/>
              </a:avLst>
            </a:prstGeom>
            <a:solidFill>
              <a:srgbClr val="D8D8D8">
                <a:alpha val="89803"/>
              </a:srgbClr>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
            <p:cNvSpPr txBox="1"/>
            <p:nvPr/>
          </p:nvSpPr>
          <p:spPr>
            <a:xfrm>
              <a:off x="2167693" y="3554373"/>
              <a:ext cx="2163143" cy="1023951"/>
            </a:xfrm>
            <a:prstGeom prst="rect">
              <a:avLst/>
            </a:prstGeom>
            <a:noFill/>
            <a:ln>
              <a:noFill/>
            </a:ln>
          </p:spPr>
          <p:txBody>
            <a:bodyPr spcFirstLastPara="1" wrap="square" lIns="49525" tIns="49525" rIns="49525" bIns="49525" anchor="ctr" anchorCtr="0">
              <a:noAutofit/>
            </a:bodyPr>
            <a:lstStyle/>
            <a:p>
              <a:pPr marL="0" marR="0" lvl="0" indent="0" algn="ctr" rtl="0">
                <a:lnSpc>
                  <a:spcPct val="100000"/>
                </a:lnSpc>
                <a:spcBef>
                  <a:spcPts val="0"/>
                </a:spcBef>
                <a:spcAft>
                  <a:spcPts val="0"/>
                </a:spcAft>
                <a:buClr>
                  <a:srgbClr val="C00000"/>
                </a:buClr>
                <a:buSzPts val="1300"/>
                <a:buFont typeface="Calibri" panose="020F0502020204030204"/>
                <a:buNone/>
              </a:pPr>
              <a:r>
                <a:rPr lang="uk-UA" sz="1400"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ПІДГОТОВКА ЗДОБУВАЧІВ ВИЩОЇ ОСВІТИ</a:t>
              </a:r>
              <a:endParaRPr sz="1400" b="1" dirty="0">
                <a:effectLst>
                  <a:outerShdw blurRad="38100" dist="38100" dir="2700000" algn="tl">
                    <a:srgbClr val="000000">
                      <a:alpha val="43137"/>
                    </a:srgbClr>
                  </a:outerShdw>
                </a:effectLst>
              </a:endParaRPr>
            </a:p>
            <a:p>
              <a:pPr marL="0" marR="0" lvl="0" indent="0" algn="ctr" rtl="0">
                <a:lnSpc>
                  <a:spcPct val="100000"/>
                </a:lnSpc>
                <a:spcBef>
                  <a:spcPts val="0"/>
                </a:spcBef>
                <a:spcAft>
                  <a:spcPts val="0"/>
                </a:spcAft>
                <a:buClr>
                  <a:srgbClr val="002060"/>
                </a:buClr>
                <a:buSzPts val="1200"/>
                <a:buFont typeface="Calibri" panose="020F0502020204030204"/>
                <a:buNone/>
              </a:pPr>
              <a:r>
                <a:rPr lang="uk-UA" sz="1200" b="1" i="0" u="none" strike="noStrike" cap="none" dirty="0">
                  <a:solidFill>
                    <a:srgbClr val="002060"/>
                  </a:solidFill>
                  <a:latin typeface="Calibri" panose="020F0502020204030204"/>
                  <a:ea typeface="Calibri" panose="020F0502020204030204"/>
                  <a:cs typeface="Calibri" panose="020F0502020204030204"/>
                  <a:sym typeface="Calibri" panose="020F0502020204030204"/>
                </a:rPr>
                <a:t>ДОКТОРІВ НАУК </a:t>
              </a:r>
              <a:r>
                <a:rPr lang="uk-UA" sz="1200" b="1" i="0" u="none" strike="noStrike" cap="none" dirty="0">
                  <a:solidFill>
                    <a:srgbClr val="00206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 </a:t>
              </a:r>
              <a:r>
                <a:rPr lang="en-US" sz="1600"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0</a:t>
              </a:r>
              <a:endParaRPr sz="1600"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endParaRPr>
            </a:p>
            <a:p>
              <a:pPr marL="0" marR="0" lvl="0" indent="0" algn="ctr" rtl="0">
                <a:lnSpc>
                  <a:spcPct val="100000"/>
                </a:lnSpc>
                <a:spcBef>
                  <a:spcPts val="0"/>
                </a:spcBef>
                <a:spcAft>
                  <a:spcPts val="0"/>
                </a:spcAft>
                <a:buClr>
                  <a:srgbClr val="002060"/>
                </a:buClr>
                <a:buSzPts val="1200"/>
                <a:buFont typeface="Calibri" panose="020F0502020204030204"/>
                <a:buNone/>
              </a:pPr>
              <a:r>
                <a:rPr lang="uk-UA" sz="1200" b="1" i="0" u="none" strike="noStrike" cap="none" dirty="0">
                  <a:solidFill>
                    <a:srgbClr val="002060"/>
                  </a:solidFill>
                  <a:latin typeface="Calibri" panose="020F0502020204030204"/>
                  <a:ea typeface="Calibri" panose="020F0502020204030204"/>
                  <a:cs typeface="Calibri" panose="020F0502020204030204"/>
                  <a:sym typeface="Calibri" panose="020F0502020204030204"/>
                </a:rPr>
                <a:t>КАНДИДАТІВ НАУК  - </a:t>
              </a:r>
              <a:r>
                <a:rPr lang="en-US" sz="1600"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1</a:t>
              </a:r>
              <a:endParaRPr sz="1600"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endParaRPr>
            </a:p>
            <a:p>
              <a:pPr marL="0" marR="0" lvl="0" indent="0" algn="ctr" rtl="0">
                <a:lnSpc>
                  <a:spcPct val="100000"/>
                </a:lnSpc>
                <a:spcBef>
                  <a:spcPts val="0"/>
                </a:spcBef>
                <a:spcAft>
                  <a:spcPts val="0"/>
                </a:spcAft>
                <a:buClr>
                  <a:srgbClr val="002060"/>
                </a:buClr>
                <a:buSzPts val="1200"/>
                <a:buFont typeface="Calibri" panose="020F0502020204030204"/>
                <a:buNone/>
              </a:pPr>
              <a:r>
                <a:rPr lang="uk-UA" sz="1200" b="1" i="0" u="none" strike="noStrike" cap="none" dirty="0">
                  <a:solidFill>
                    <a:srgbClr val="002060"/>
                  </a:solidFill>
                  <a:latin typeface="Calibri" panose="020F0502020204030204"/>
                  <a:ea typeface="Calibri" panose="020F0502020204030204"/>
                  <a:cs typeface="Calibri" panose="020F0502020204030204"/>
                  <a:sym typeface="Calibri" panose="020F0502020204030204"/>
                </a:rPr>
                <a:t>ДОКТОРІВ ФІЛОСОФІЇ – </a:t>
              </a:r>
              <a:r>
                <a:rPr lang="en-US" sz="1600" b="1"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2</a:t>
              </a:r>
              <a:r>
                <a:rPr lang="uk-UA" sz="1200" b="1" i="0" u="none" strike="noStrike" cap="none" dirty="0">
                  <a:solidFill>
                    <a:srgbClr val="002060"/>
                  </a:solidFill>
                  <a:latin typeface="Calibri" panose="020F0502020204030204"/>
                  <a:ea typeface="Calibri" panose="020F0502020204030204"/>
                  <a:cs typeface="Calibri" panose="020F0502020204030204"/>
                  <a:sym typeface="Calibri" panose="020F0502020204030204"/>
                </a:rPr>
                <a:t> </a:t>
              </a:r>
              <a:endParaRPr sz="1200" b="1" i="0" u="none" strike="noStrike" cap="none" dirty="0">
                <a:solidFill>
                  <a:srgbClr val="C00000"/>
                </a:solidFill>
                <a:latin typeface="Calibri" panose="020F0502020204030204"/>
                <a:ea typeface="Calibri" panose="020F0502020204030204"/>
                <a:cs typeface="Calibri" panose="020F0502020204030204"/>
                <a:sym typeface="Calibri" panose="020F0502020204030204"/>
              </a:endParaRPr>
            </a:p>
          </p:txBody>
        </p:sp>
        <p:sp>
          <p:nvSpPr>
            <p:cNvPr id="112" name="Google Shape;112;p1"/>
            <p:cNvSpPr/>
            <p:nvPr/>
          </p:nvSpPr>
          <p:spPr>
            <a:xfrm>
              <a:off x="2078964" y="4774217"/>
              <a:ext cx="2178803" cy="811583"/>
            </a:xfrm>
            <a:prstGeom prst="roundRect">
              <a:avLst>
                <a:gd name="adj" fmla="val 10500"/>
              </a:avLst>
            </a:prstGeom>
            <a:solidFill>
              <a:srgbClr val="D8D8D8">
                <a:alpha val="89803"/>
              </a:srgbClr>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
            <p:cNvSpPr txBox="1"/>
            <p:nvPr/>
          </p:nvSpPr>
          <p:spPr>
            <a:xfrm>
              <a:off x="2103923" y="4799176"/>
              <a:ext cx="2128885" cy="761665"/>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rgbClr val="C00000"/>
                </a:buClr>
                <a:buSzPts val="1300"/>
                <a:buFont typeface="Calibri" panose="020F0502020204030204"/>
                <a:buNone/>
              </a:pPr>
              <a:r>
                <a:rPr lang="uk-UA" sz="1400"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КОНФЕРЕНЦІЇ -</a:t>
              </a:r>
              <a:r>
                <a:rPr lang="uk-UA" sz="1600" b="1" i="0" u="none" strike="noStrike" cap="none" dirty="0">
                  <a:solidFill>
                    <a:srgbClr val="00206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16</a:t>
              </a:r>
            </a:p>
            <a:p>
              <a:pPr lvl="0" algn="ctr">
                <a:lnSpc>
                  <a:spcPct val="90000"/>
                </a:lnSpc>
                <a:buClr>
                  <a:srgbClr val="C00000"/>
                </a:buClr>
                <a:buSzPts val="1300"/>
              </a:pPr>
              <a:r>
                <a:rPr lang="uk-UA" sz="1400"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ВИСТАВКИ </a:t>
              </a:r>
              <a:r>
                <a:rPr lang="uk-UA" sz="1300" b="1" i="0" u="none" strike="noStrike" cap="none" dirty="0">
                  <a:solidFill>
                    <a:srgbClr val="C00000"/>
                  </a:solidFill>
                  <a:latin typeface="Calibri" panose="020F0502020204030204"/>
                  <a:ea typeface="Calibri" panose="020F0502020204030204"/>
                  <a:cs typeface="Calibri" panose="020F0502020204030204"/>
                  <a:sym typeface="Calibri" panose="020F0502020204030204"/>
                </a:rPr>
                <a:t>-</a:t>
              </a:r>
              <a:r>
                <a:rPr lang="en-US" sz="1600" b="1" i="0" u="none" strike="noStrike" cap="none" dirty="0">
                  <a:solidFill>
                    <a:srgbClr val="002060"/>
                  </a:solidFill>
                  <a:latin typeface="Calibri" panose="020F0502020204030204"/>
                  <a:ea typeface="Calibri" panose="020F0502020204030204"/>
                  <a:cs typeface="Calibri" panose="020F0502020204030204"/>
                  <a:sym typeface="Calibri" panose="020F0502020204030204"/>
                </a:rPr>
                <a:t>3</a:t>
              </a:r>
              <a:r>
                <a:rPr lang="uk-UA" sz="1300" b="1" i="0" u="none" strike="noStrike" cap="none" dirty="0">
                  <a:solidFill>
                    <a:schemeClr val="tx1"/>
                  </a:solidFill>
                  <a:latin typeface="Calibri" panose="020F0502020204030204"/>
                  <a:ea typeface="Calibri" panose="020F0502020204030204"/>
                  <a:cs typeface="Calibri" panose="020F0502020204030204"/>
                  <a:sym typeface="Calibri" panose="020F0502020204030204"/>
                </a:rPr>
                <a:t>,</a:t>
              </a:r>
              <a:r>
                <a:rPr lang="uk-UA" sz="1300" b="1" i="0" u="none" strike="noStrike" cap="none" dirty="0">
                  <a:solidFill>
                    <a:srgbClr val="C00000"/>
                  </a:solidFill>
                  <a:latin typeface="Calibri" panose="020F0502020204030204"/>
                  <a:ea typeface="Calibri" panose="020F0502020204030204"/>
                  <a:cs typeface="Calibri" panose="020F0502020204030204"/>
                  <a:sym typeface="Calibri" panose="020F0502020204030204"/>
                </a:rPr>
                <a:t> </a:t>
              </a:r>
            </a:p>
            <a:p>
              <a:pPr lvl="0" algn="ctr">
                <a:lnSpc>
                  <a:spcPct val="90000"/>
                </a:lnSpc>
                <a:buClr>
                  <a:srgbClr val="C00000"/>
                </a:buClr>
                <a:buSzPts val="1300"/>
              </a:pPr>
              <a:r>
                <a:rPr lang="uk-UA" sz="1300" i="1" u="none" strike="noStrike" cap="none" dirty="0">
                  <a:solidFill>
                    <a:srgbClr val="002060"/>
                  </a:solidFill>
                  <a:latin typeface="Calibri" panose="020F0502020204030204"/>
                  <a:ea typeface="Calibri" panose="020F0502020204030204"/>
                  <a:cs typeface="Calibri" panose="020F0502020204030204"/>
                  <a:sym typeface="Calibri" panose="020F0502020204030204"/>
                </a:rPr>
                <a:t>в </a:t>
              </a:r>
              <a:r>
                <a:rPr lang="uk-UA" sz="1300" i="1" u="none" strike="noStrike" cap="none" dirty="0" err="1">
                  <a:solidFill>
                    <a:srgbClr val="002060"/>
                  </a:solidFill>
                  <a:latin typeface="Calibri" panose="020F0502020204030204"/>
                  <a:ea typeface="Calibri" panose="020F0502020204030204"/>
                  <a:cs typeface="Calibri" panose="020F0502020204030204"/>
                  <a:sym typeface="Calibri" panose="020F0502020204030204"/>
                </a:rPr>
                <a:t>т.ч</a:t>
              </a:r>
              <a:r>
                <a:rPr lang="uk-UA" sz="1300" b="1" i="1" u="none" strike="noStrike" cap="none" dirty="0">
                  <a:solidFill>
                    <a:srgbClr val="002060"/>
                  </a:solidFill>
                  <a:latin typeface="Calibri" panose="020F0502020204030204"/>
                  <a:ea typeface="Calibri" panose="020F0502020204030204"/>
                  <a:cs typeface="Calibri" panose="020F0502020204030204"/>
                  <a:sym typeface="Calibri" panose="020F0502020204030204"/>
                </a:rPr>
                <a:t> </a:t>
              </a:r>
              <a:r>
                <a:rPr lang="uk-UA" sz="1200" i="1" dirty="0">
                  <a:solidFill>
                    <a:srgbClr val="002060"/>
                  </a:solidFill>
                  <a:latin typeface="Calibri" panose="020F0502020204030204" pitchFamily="34" charset="0"/>
                  <a:ea typeface="Calibri" panose="020F0502020204030204" pitchFamily="34" charset="0"/>
                  <a:cs typeface="Calibri" panose="020F0502020204030204" pitchFamily="34" charset="0"/>
                </a:rPr>
                <a:t>Зброя та Безпека ‑ 2021</a:t>
              </a:r>
              <a:r>
                <a:rPr lang="uk-UA" sz="1200" b="1" i="1" u="none" strike="noStrike" cap="none" dirty="0">
                  <a:solidFill>
                    <a:srgbClr val="002060"/>
                  </a:solidFill>
                  <a:latin typeface="Calibri" panose="020F0502020204030204" pitchFamily="34" charset="0"/>
                  <a:ea typeface="Calibri" panose="020F0502020204030204" pitchFamily="34" charset="0"/>
                  <a:cs typeface="Calibri" panose="020F0502020204030204" pitchFamily="34" charset="0"/>
                  <a:sym typeface="Calibri" panose="020F0502020204030204"/>
                </a:rPr>
                <a:t> </a:t>
              </a:r>
              <a:endParaRPr sz="1200" i="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114" name="Google Shape;114;p1"/>
            <p:cNvSpPr/>
            <p:nvPr/>
          </p:nvSpPr>
          <p:spPr>
            <a:xfrm>
              <a:off x="4572004" y="2581861"/>
              <a:ext cx="4178993" cy="3087129"/>
            </a:xfrm>
            <a:prstGeom prst="roundRect">
              <a:avLst>
                <a:gd name="adj" fmla="val 10500"/>
              </a:avLst>
            </a:prstGeom>
            <a:solidFill>
              <a:srgbClr val="D8D8D8"/>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
            <p:cNvSpPr txBox="1"/>
            <p:nvPr/>
          </p:nvSpPr>
          <p:spPr>
            <a:xfrm>
              <a:off x="4666944" y="2676801"/>
              <a:ext cx="3989113" cy="2897249"/>
            </a:xfrm>
            <a:prstGeom prst="rect">
              <a:avLst/>
            </a:prstGeom>
            <a:noFill/>
            <a:ln>
              <a:noFill/>
            </a:ln>
          </p:spPr>
          <p:txBody>
            <a:bodyPr spcFirstLastPara="1" wrap="square" lIns="68575" tIns="68575" rIns="68575" bIns="1376975" anchor="t" anchorCtr="0">
              <a:noAutofit/>
            </a:bodyPr>
            <a:lstStyle/>
            <a:p>
              <a:pPr marL="0" marR="0" lvl="0" indent="0" algn="ctr" rtl="0">
                <a:lnSpc>
                  <a:spcPct val="90000"/>
                </a:lnSpc>
                <a:spcBef>
                  <a:spcPts val="0"/>
                </a:spcBef>
                <a:spcAft>
                  <a:spcPts val="0"/>
                </a:spcAft>
                <a:buClr>
                  <a:srgbClr val="C00000"/>
                </a:buClr>
                <a:buSzPts val="1800"/>
                <a:buFont typeface="Calibri" panose="020F0502020204030204"/>
                <a:buNone/>
              </a:pPr>
              <a:r>
                <a:rPr lang="uk-UA" sz="1800"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ПУБЛІКАЦІЙНА  АКТИВНІСТЬ</a:t>
              </a:r>
              <a:endParaRPr b="1" dirty="0">
                <a:effectLst>
                  <a:outerShdw blurRad="38100" dist="38100" dir="2700000" algn="tl">
                    <a:srgbClr val="000000">
                      <a:alpha val="43137"/>
                    </a:srgbClr>
                  </a:outerShdw>
                </a:effectLst>
              </a:endParaRPr>
            </a:p>
            <a:p>
              <a:pPr marL="0" marR="0" lvl="0" indent="0" algn="ctr" rtl="0">
                <a:lnSpc>
                  <a:spcPct val="90000"/>
                </a:lnSpc>
                <a:spcBef>
                  <a:spcPts val="630"/>
                </a:spcBef>
                <a:spcAft>
                  <a:spcPts val="0"/>
                </a:spcAft>
                <a:buClr>
                  <a:srgbClr val="002060"/>
                </a:buClr>
                <a:buSzPts val="1400"/>
                <a:buFont typeface="Calibri" panose="020F0502020204030204"/>
                <a:buNone/>
              </a:pPr>
              <a:r>
                <a:rPr lang="uk-UA" sz="1400" b="1" i="0" u="none" strike="noStrike" cap="none" dirty="0">
                  <a:solidFill>
                    <a:srgbClr val="002060"/>
                  </a:solidFill>
                  <a:latin typeface="Calibri" panose="020F0502020204030204"/>
                  <a:ea typeface="Calibri" panose="020F0502020204030204"/>
                  <a:cs typeface="Calibri" panose="020F0502020204030204"/>
                  <a:sym typeface="Calibri" panose="020F0502020204030204"/>
                </a:rPr>
                <a:t>ЗАГАЛЬНА КІЛЬКІСТЬ ПУБЛІКАЦІЙ</a:t>
              </a:r>
              <a:r>
                <a:rPr lang="uk-UA" sz="1600" b="1" i="0" u="none" strike="noStrike" cap="none" dirty="0">
                  <a:solidFill>
                    <a:srgbClr val="002060"/>
                  </a:solidFill>
                  <a:latin typeface="Calibri" panose="020F0502020204030204"/>
                  <a:ea typeface="Calibri" panose="020F0502020204030204"/>
                  <a:cs typeface="Calibri" panose="020F0502020204030204"/>
                  <a:sym typeface="Calibri" panose="020F0502020204030204"/>
                </a:rPr>
                <a:t> – </a:t>
              </a:r>
              <a:r>
                <a:rPr lang="uk-UA" sz="1600" b="1"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більше </a:t>
              </a:r>
              <a:r>
                <a:rPr lang="uk-UA" b="1" dirty="0">
                  <a:solidFill>
                    <a:srgbClr val="00206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200</a:t>
              </a:r>
              <a:endParaRPr b="1" i="0" u="none" strike="noStrike" cap="none" dirty="0">
                <a:solidFill>
                  <a:srgbClr val="00206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endParaRPr>
            </a:p>
          </p:txBody>
        </p:sp>
        <p:sp>
          <p:nvSpPr>
            <p:cNvPr id="116" name="Google Shape;116;p1"/>
            <p:cNvSpPr/>
            <p:nvPr/>
          </p:nvSpPr>
          <p:spPr>
            <a:xfrm>
              <a:off x="4702629" y="3743690"/>
              <a:ext cx="1203527" cy="1813331"/>
            </a:xfrm>
            <a:prstGeom prst="roundRect">
              <a:avLst>
                <a:gd name="adj" fmla="val 10500"/>
              </a:avLst>
            </a:prstGeom>
            <a:solidFill>
              <a:srgbClr val="A5A5A5">
                <a:alpha val="89803"/>
              </a:srgbClr>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
            <p:cNvSpPr txBox="1"/>
            <p:nvPr/>
          </p:nvSpPr>
          <p:spPr>
            <a:xfrm>
              <a:off x="4739642" y="3780703"/>
              <a:ext cx="1129501" cy="1739305"/>
            </a:xfrm>
            <a:prstGeom prst="rect">
              <a:avLst/>
            </a:prstGeom>
            <a:noFill/>
            <a:ln>
              <a:noFill/>
            </a:ln>
          </p:spPr>
          <p:txBody>
            <a:bodyPr spcFirstLastPara="1" wrap="square" lIns="49525" tIns="49525" rIns="49525" bIns="49525" anchor="ctr" anchorCtr="0">
              <a:noAutofit/>
            </a:bodyPr>
            <a:lstStyle/>
            <a:p>
              <a:pPr marL="0" marR="0" lvl="0" indent="0" algn="ctr" rtl="0">
                <a:lnSpc>
                  <a:spcPct val="90000"/>
                </a:lnSpc>
                <a:spcBef>
                  <a:spcPts val="0"/>
                </a:spcBef>
                <a:spcAft>
                  <a:spcPts val="0"/>
                </a:spcAft>
                <a:buClr>
                  <a:srgbClr val="C00000"/>
                </a:buClr>
                <a:buSzPts val="1300"/>
                <a:buFont typeface="Calibri" panose="020F0502020204030204"/>
                <a:buNone/>
              </a:pPr>
              <a:r>
                <a:rPr lang="uk-UA" sz="1300"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СТАТТІ</a:t>
              </a:r>
              <a:r>
                <a:rPr lang="uk-UA" sz="1100" b="1" i="0" u="none" strike="noStrike" cap="none" dirty="0">
                  <a:solidFill>
                    <a:srgbClr val="C00000"/>
                  </a:solidFill>
                  <a:latin typeface="Calibri" panose="020F0502020204030204"/>
                  <a:ea typeface="Calibri" panose="020F0502020204030204"/>
                  <a:cs typeface="Calibri" panose="020F0502020204030204"/>
                  <a:sym typeface="Calibri" panose="020F0502020204030204"/>
                </a:rPr>
                <a:t> </a:t>
              </a:r>
              <a:r>
                <a:rPr lang="uk-UA" sz="1200" b="1" i="0" u="none" strike="noStrike" cap="none" dirty="0">
                  <a:solidFill>
                    <a:srgbClr val="C00000"/>
                  </a:solidFill>
                  <a:latin typeface="Calibri" panose="020F0502020204030204"/>
                  <a:ea typeface="Calibri" panose="020F0502020204030204"/>
                  <a:cs typeface="Calibri" panose="020F0502020204030204"/>
                  <a:sym typeface="Calibri" panose="020F0502020204030204"/>
                </a:rPr>
                <a:t>– </a:t>
              </a:r>
              <a:r>
                <a:rPr lang="uk-UA" sz="1400" b="1" i="0" u="none" strike="noStrike" cap="none" dirty="0">
                  <a:solidFill>
                    <a:srgbClr val="002060"/>
                  </a:solidFill>
                  <a:latin typeface="Calibri" panose="020F0502020204030204"/>
                  <a:ea typeface="Calibri" panose="020F0502020204030204"/>
                  <a:cs typeface="Calibri" panose="020F0502020204030204"/>
                  <a:sym typeface="Calibri" panose="020F0502020204030204"/>
                </a:rPr>
                <a:t>160</a:t>
              </a:r>
              <a:r>
                <a:rPr lang="uk-UA" sz="1200" b="1" i="0" u="none" strike="noStrike" cap="none" dirty="0">
                  <a:solidFill>
                    <a:schemeClr val="tx1"/>
                  </a:solidFill>
                  <a:latin typeface="Calibri" panose="020F0502020204030204"/>
                  <a:ea typeface="Calibri" panose="020F0502020204030204"/>
                  <a:cs typeface="Calibri" panose="020F0502020204030204"/>
                  <a:sym typeface="Calibri" panose="020F0502020204030204"/>
                </a:rPr>
                <a:t>, </a:t>
              </a:r>
              <a:r>
                <a:rPr lang="uk-UA" sz="1200"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що</a:t>
              </a:r>
              <a:r>
                <a:rPr lang="uk-UA" sz="1300"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 входять до баз даних </a:t>
              </a:r>
              <a:r>
                <a:rPr lang="uk-UA" sz="1300" b="1" i="0" u="none" strike="noStrike" cap="none" dirty="0" err="1">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Scopus</a:t>
              </a:r>
              <a:r>
                <a:rPr lang="uk-UA" sz="1300"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 </a:t>
              </a:r>
              <a:r>
                <a:rPr lang="uk-UA" sz="1300" b="1" i="0" u="none" strike="noStrike" cap="none" dirty="0" err="1">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Web</a:t>
              </a:r>
              <a:r>
                <a:rPr lang="uk-UA" sz="1300"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 </a:t>
              </a:r>
              <a:r>
                <a:rPr lang="uk-UA" sz="1300" b="1" i="0" u="none" strike="noStrike" cap="none" dirty="0" err="1">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of</a:t>
              </a:r>
              <a:r>
                <a:rPr lang="uk-UA" sz="1300"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 </a:t>
              </a:r>
              <a:r>
                <a:rPr lang="uk-UA" sz="1300" b="1" i="0" u="none" strike="noStrike" cap="none" dirty="0" err="1">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Science</a:t>
              </a:r>
              <a:r>
                <a:rPr lang="uk-UA" sz="1300"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 </a:t>
              </a:r>
              <a:r>
                <a:rPr lang="uk-UA" sz="1300" b="1"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 більшість з </a:t>
              </a:r>
              <a:r>
                <a:rPr lang="uk-UA" sz="1300" b="1" dirty="0" err="1">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квартилем</a:t>
              </a:r>
              <a:r>
                <a:rPr lang="uk-UA" sz="1300" b="1"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 </a:t>
              </a:r>
              <a:r>
                <a:rPr lang="en-US" sz="1300" b="1"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Q1-Q2</a:t>
              </a:r>
              <a:endParaRPr lang="en-US" sz="1300"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endParaRPr>
            </a:p>
          </p:txBody>
        </p:sp>
        <p:sp>
          <p:nvSpPr>
            <p:cNvPr id="118" name="Google Shape;118;p1"/>
            <p:cNvSpPr/>
            <p:nvPr/>
          </p:nvSpPr>
          <p:spPr>
            <a:xfrm>
              <a:off x="6005476" y="3470300"/>
              <a:ext cx="1203527" cy="1113144"/>
            </a:xfrm>
            <a:prstGeom prst="roundRect">
              <a:avLst>
                <a:gd name="adj" fmla="val 10500"/>
              </a:avLst>
            </a:prstGeom>
            <a:solidFill>
              <a:srgbClr val="BFBFBF">
                <a:alpha val="89803"/>
              </a:srgbClr>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
            <p:cNvSpPr txBox="1"/>
            <p:nvPr/>
          </p:nvSpPr>
          <p:spPr>
            <a:xfrm>
              <a:off x="6039709" y="3504533"/>
              <a:ext cx="1135061" cy="1044678"/>
            </a:xfrm>
            <a:prstGeom prst="rect">
              <a:avLst/>
            </a:prstGeom>
            <a:noFill/>
            <a:ln>
              <a:noFill/>
            </a:ln>
          </p:spPr>
          <p:txBody>
            <a:bodyPr spcFirstLastPara="1" wrap="square" lIns="49525" tIns="49525" rIns="49525" bIns="49525" anchor="ctr" anchorCtr="0">
              <a:noAutofit/>
            </a:bodyPr>
            <a:lstStyle/>
            <a:p>
              <a:pPr marL="0" marR="0" lvl="0" indent="0" algn="ctr" rtl="0">
                <a:spcAft>
                  <a:spcPts val="0"/>
                </a:spcAft>
                <a:buClr>
                  <a:srgbClr val="C00000"/>
                </a:buClr>
                <a:buSzPts val="1300"/>
                <a:buFont typeface="Calibri" panose="020F0502020204030204"/>
                <a:buNone/>
              </a:pPr>
              <a:r>
                <a:rPr lang="uk-UA" sz="1300"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ПІДРУЧНИКІВ</a:t>
              </a:r>
              <a:endParaRPr b="1" dirty="0">
                <a:effectLst>
                  <a:outerShdw blurRad="38100" dist="38100" dir="2700000" algn="tl">
                    <a:srgbClr val="000000">
                      <a:alpha val="43137"/>
                    </a:srgbClr>
                  </a:outerShdw>
                </a:effectLst>
              </a:endParaRPr>
            </a:p>
            <a:p>
              <a:pPr marL="0" marR="0" lvl="0" indent="0" algn="ctr" rtl="0">
                <a:spcAft>
                  <a:spcPts val="0"/>
                </a:spcAft>
                <a:buClr>
                  <a:srgbClr val="C00000"/>
                </a:buClr>
                <a:buSzPts val="1300"/>
                <a:buFont typeface="Calibri" panose="020F0502020204030204"/>
                <a:buNone/>
              </a:pPr>
              <a:r>
                <a:rPr lang="uk-UA" sz="1300"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ПОСІБНИКІВ/ НАВЧ. МАТ</a:t>
              </a:r>
              <a:r>
                <a:rPr lang="uk-UA" sz="1300" b="1" i="0" u="none" strike="noStrike" cap="none" dirty="0">
                  <a:solidFill>
                    <a:srgbClr val="C00000"/>
                  </a:solidFill>
                  <a:latin typeface="Calibri" panose="020F0502020204030204"/>
                  <a:ea typeface="Calibri" panose="020F0502020204030204"/>
                  <a:cs typeface="Calibri" panose="020F0502020204030204"/>
                  <a:sym typeface="Calibri" panose="020F0502020204030204"/>
                </a:rPr>
                <a:t>. </a:t>
              </a:r>
              <a:r>
                <a:rPr lang="uk-UA" sz="1300" b="0" i="0" u="none" strike="noStrike" cap="none" dirty="0">
                  <a:solidFill>
                    <a:srgbClr val="002060"/>
                  </a:solidFill>
                  <a:latin typeface="Calibri" panose="020F0502020204030204"/>
                  <a:ea typeface="Calibri" panose="020F0502020204030204"/>
                  <a:cs typeface="Calibri" panose="020F0502020204030204"/>
                  <a:sym typeface="Calibri" panose="020F0502020204030204"/>
                </a:rPr>
                <a:t>– </a:t>
              </a:r>
              <a:r>
                <a:rPr lang="uk-UA" sz="1400" b="1" dirty="0">
                  <a:solidFill>
                    <a:srgbClr val="002060"/>
                  </a:solidFill>
                  <a:latin typeface="Calibri" panose="020F0502020204030204"/>
                  <a:ea typeface="Calibri" panose="020F0502020204030204"/>
                  <a:cs typeface="Calibri" panose="020F0502020204030204"/>
                  <a:sym typeface="Calibri" panose="020F0502020204030204"/>
                </a:rPr>
                <a:t>6</a:t>
              </a:r>
              <a:endParaRPr sz="1400" b="1" i="0" u="none" strike="noStrike" cap="none" dirty="0">
                <a:solidFill>
                  <a:srgbClr val="002060"/>
                </a:solidFill>
                <a:latin typeface="Calibri" panose="020F0502020204030204"/>
                <a:ea typeface="Calibri" panose="020F0502020204030204"/>
                <a:cs typeface="Calibri" panose="020F0502020204030204"/>
                <a:sym typeface="Calibri" panose="020F0502020204030204"/>
              </a:endParaRPr>
            </a:p>
          </p:txBody>
        </p:sp>
        <p:sp>
          <p:nvSpPr>
            <p:cNvPr id="120" name="Google Shape;120;p1"/>
            <p:cNvSpPr/>
            <p:nvPr/>
          </p:nvSpPr>
          <p:spPr>
            <a:xfrm>
              <a:off x="7293171" y="4035452"/>
              <a:ext cx="1203527" cy="659765"/>
            </a:xfrm>
            <a:prstGeom prst="roundRect">
              <a:avLst>
                <a:gd name="adj" fmla="val 10500"/>
              </a:avLst>
            </a:prstGeom>
            <a:solidFill>
              <a:srgbClr val="BFBFBF">
                <a:alpha val="89803"/>
              </a:srgbClr>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
            <p:cNvSpPr txBox="1"/>
            <p:nvPr/>
          </p:nvSpPr>
          <p:spPr>
            <a:xfrm>
              <a:off x="7313461" y="4055742"/>
              <a:ext cx="1162947" cy="619185"/>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rgbClr val="C00000"/>
                </a:buClr>
                <a:buSzPts val="1200"/>
                <a:buFont typeface="Calibri" panose="020F0502020204030204"/>
                <a:buNone/>
              </a:pPr>
              <a:r>
                <a:rPr lang="uk-UA" sz="1300" b="1" i="0" u="none" strike="noStrike" cap="none" dirty="0">
                  <a:solidFill>
                    <a:srgbClr val="C0000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МОНОГРАФІЙ/</a:t>
              </a:r>
            </a:p>
            <a:p>
              <a:pPr marL="0" marR="0" lvl="0" indent="0" algn="ctr" rtl="0">
                <a:lnSpc>
                  <a:spcPct val="90000"/>
                </a:lnSpc>
                <a:spcBef>
                  <a:spcPts val="0"/>
                </a:spcBef>
                <a:spcAft>
                  <a:spcPts val="0"/>
                </a:spcAft>
                <a:buClr>
                  <a:srgbClr val="C00000"/>
                </a:buClr>
                <a:buSzPts val="1200"/>
                <a:buFont typeface="Calibri" panose="020F0502020204030204"/>
                <a:buNone/>
              </a:pPr>
              <a:r>
                <a:rPr lang="uk-UA" sz="1200" b="1" i="0" u="none" strike="noStrike" cap="none" dirty="0">
                  <a:solidFill>
                    <a:srgbClr val="C00000"/>
                  </a:solidFill>
                  <a:latin typeface="Calibri" panose="020F0502020204030204"/>
                  <a:ea typeface="Calibri" panose="020F0502020204030204"/>
                  <a:cs typeface="Calibri" panose="020F0502020204030204"/>
                  <a:sym typeface="Calibri" panose="020F0502020204030204"/>
                </a:rPr>
                <a:t>розділи</a:t>
              </a:r>
              <a:r>
                <a:rPr lang="uk-UA" sz="1300" b="0" i="0" u="none" strike="noStrike" cap="none" dirty="0">
                  <a:solidFill>
                    <a:schemeClr val="dk1"/>
                  </a:solidFill>
                  <a:latin typeface="Calibri" panose="020F0502020204030204"/>
                  <a:ea typeface="Calibri" panose="020F0502020204030204"/>
                  <a:cs typeface="Calibri" panose="020F0502020204030204"/>
                  <a:sym typeface="Calibri" panose="020F0502020204030204"/>
                </a:rPr>
                <a:t> - </a:t>
              </a:r>
              <a:r>
                <a:rPr lang="uk-UA" sz="1400" b="1" dirty="0">
                  <a:solidFill>
                    <a:srgbClr val="1F3864"/>
                  </a:solidFill>
                  <a:latin typeface="Calibri" panose="020F0502020204030204"/>
                  <a:ea typeface="Calibri" panose="020F0502020204030204"/>
                  <a:cs typeface="Calibri" panose="020F0502020204030204"/>
                  <a:sym typeface="Calibri" panose="020F0502020204030204"/>
                </a:rPr>
                <a:t>5</a:t>
              </a:r>
              <a:endParaRPr sz="1400" b="1" i="0" u="none" strike="noStrike" cap="none" dirty="0">
                <a:solidFill>
                  <a:srgbClr val="1F3864"/>
                </a:solidFill>
                <a:latin typeface="Calibri" panose="020F0502020204030204"/>
                <a:ea typeface="Calibri" panose="020F0502020204030204"/>
                <a:cs typeface="Calibri" panose="020F0502020204030204"/>
                <a:sym typeface="Calibri" panose="020F0502020204030204"/>
              </a:endParaRPr>
            </a:p>
          </p:txBody>
        </p:sp>
        <p:sp>
          <p:nvSpPr>
            <p:cNvPr id="122" name="Google Shape;122;p1"/>
            <p:cNvSpPr/>
            <p:nvPr/>
          </p:nvSpPr>
          <p:spPr>
            <a:xfrm>
              <a:off x="6587346" y="4901949"/>
              <a:ext cx="1203527" cy="679075"/>
            </a:xfrm>
            <a:prstGeom prst="roundRect">
              <a:avLst>
                <a:gd name="adj" fmla="val 10500"/>
              </a:avLst>
            </a:prstGeom>
            <a:solidFill>
              <a:srgbClr val="A5A5A5">
                <a:alpha val="89803"/>
              </a:srgbClr>
            </a:solidFill>
            <a:ln w="12700" cap="flat" cmpd="sng">
              <a:solidFill>
                <a:srgbClr val="599BD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
            <p:cNvSpPr txBox="1"/>
            <p:nvPr/>
          </p:nvSpPr>
          <p:spPr>
            <a:xfrm>
              <a:off x="6608230" y="4922833"/>
              <a:ext cx="1161759" cy="637307"/>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rgbClr val="C00000"/>
                </a:buClr>
                <a:buSzPts val="1200"/>
                <a:buFont typeface="Calibri" panose="020F0502020204030204"/>
                <a:buNone/>
              </a:pPr>
              <a:r>
                <a:rPr lang="uk-UA" sz="1200" b="1" i="0" u="none" strike="noStrike" cap="none" dirty="0">
                  <a:solidFill>
                    <a:srgbClr val="C00000"/>
                  </a:solidFill>
                  <a:latin typeface="Calibri" panose="020F0502020204030204"/>
                  <a:ea typeface="Calibri" panose="020F0502020204030204"/>
                  <a:cs typeface="Calibri" panose="020F0502020204030204"/>
                  <a:sym typeface="Calibri" panose="020F0502020204030204"/>
                </a:rPr>
                <a:t>ПАТЕНТИ-</a:t>
              </a:r>
              <a:r>
                <a:rPr lang="uk-UA" sz="1200" b="1" i="0" u="none" strike="noStrike" cap="none" dirty="0">
                  <a:solidFill>
                    <a:srgbClr val="002060"/>
                  </a:solidFill>
                  <a:latin typeface="Calibri" panose="020F0502020204030204"/>
                  <a:ea typeface="Calibri" panose="020F0502020204030204"/>
                  <a:cs typeface="Calibri" panose="020F0502020204030204"/>
                  <a:sym typeface="Calibri" panose="020F0502020204030204"/>
                </a:rPr>
                <a:t> </a:t>
              </a:r>
              <a:r>
                <a:rPr lang="uk-UA" sz="1600" b="1" i="0" u="none" strike="noStrike" cap="none" dirty="0">
                  <a:solidFill>
                    <a:srgbClr val="00206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rPr>
                <a:t>5</a:t>
              </a:r>
              <a:endParaRPr sz="1600" b="1" i="0" u="none" strike="noStrike" cap="none" dirty="0">
                <a:solidFill>
                  <a:srgbClr val="002060"/>
                </a:solidFill>
                <a:effectLst>
                  <a:outerShdw blurRad="38100" dist="38100" dir="2700000" algn="tl">
                    <a:srgbClr val="000000">
                      <a:alpha val="43137"/>
                    </a:srgbClr>
                  </a:outerShdw>
                </a:effectLst>
                <a:latin typeface="Calibri" panose="020F0502020204030204"/>
                <a:ea typeface="Calibri" panose="020F0502020204030204"/>
                <a:cs typeface="Calibri" panose="020F0502020204030204"/>
                <a:sym typeface="Calibri" panose="020F0502020204030204"/>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3" y="1396152"/>
            <a:ext cx="9107170" cy="1876757"/>
          </a:xfrm>
          <a:solidFill>
            <a:schemeClr val="bg1">
              <a:lumMod val="95000"/>
            </a:schemeClr>
          </a:solidFill>
        </p:spPr>
        <p:txBody>
          <a:bodyPr>
            <a:normAutofit fontScale="90000"/>
          </a:bodyPr>
          <a:lstStyle/>
          <a:p>
            <a:pPr>
              <a:lnSpc>
                <a:spcPct val="100000"/>
              </a:lnSpc>
            </a:pPr>
            <a:br>
              <a:rPr lang="ru-RU" sz="16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ru-RU" sz="16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ОСНОВНІ ПРІОРИТЕТНІ ТЕМАТИЧНІ НАПРЯМКИ ДЛЯ НАУКОВОЇ ШКОЛИ:</a:t>
            </a:r>
            <a:br>
              <a:rPr lang="ru-RU" sz="1300" b="1" dirty="0">
                <a:solidFill>
                  <a:srgbClr val="FF0000"/>
                </a:solidFill>
                <a:latin typeface="Arial" panose="020B0604020202020204" pitchFamily="34" charset="0"/>
                <a:cs typeface="Arial" panose="020B0604020202020204" pitchFamily="34" charset="0"/>
              </a:rPr>
            </a:br>
            <a:r>
              <a:rPr lang="ru-RU" sz="1300" b="1" dirty="0">
                <a:solidFill>
                  <a:srgbClr val="002060"/>
                </a:solidFill>
                <a:latin typeface="Arial" panose="020B0604020202020204" pitchFamily="34" charset="0"/>
                <a:cs typeface="Arial" panose="020B0604020202020204" pitchFamily="34" charset="0"/>
              </a:rPr>
              <a:t>-</a:t>
            </a:r>
            <a:r>
              <a:rPr lang="ru-RU" sz="1300" b="1" dirty="0">
                <a:solidFill>
                  <a:srgbClr val="FF0000"/>
                </a:solidFill>
                <a:latin typeface="Arial" panose="020B0604020202020204" pitchFamily="34" charset="0"/>
                <a:cs typeface="Arial" panose="020B0604020202020204" pitchFamily="34" charset="0"/>
              </a:rPr>
              <a:t> </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Синтез та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багатофункціональне</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застосування</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надмалих</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(2-10 нм)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наночастинок</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на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основі</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вуглецю</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функціоналізованих</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з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різними</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атомами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металів</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для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діагностики</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та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терапії</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онкологічних</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захворювань</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антибактеріальних</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агентів</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зокрема</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в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якості</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універсальних</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мультимодальних</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(МРТ,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рентгенівських</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флуоресцентних</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фотоакустичних</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біовізуалізуючих</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засобів</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b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Розробка</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та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оптимізація</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фотоелектричних</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датчиків</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та систем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розпізнавання</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типу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електронний</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ніс</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та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електронний</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язик</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b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В першу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чергу</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буть</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створені</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нові</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сенсорні</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платформи</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для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виявлення</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важких</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металів</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та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токсинів</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у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питній</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воді</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продуктах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харчування</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а також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ідентифікації</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фальшованих</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продуктів</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b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Розроблення</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твердотільних</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джерел</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водню</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на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основі</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пористих</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композитів</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для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безперервної</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контрольованої</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генерації</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uk-UA" alt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водню</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у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воді</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b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Теоретичні</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та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експериментальні</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роботи</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в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галузі</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наноплазмоніки</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вивчення</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нестандартних</a:t>
            </a:r>
            <a:r>
              <a:rPr lang="ru-RU" sz="12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методів</a:t>
            </a:r>
            <a:r>
              <a:rPr lang="ru-RU" sz="12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сучасної</a:t>
            </a:r>
            <a:r>
              <a:rPr lang="ru-RU" sz="12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спектроскопії</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нанооб’єктів</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фізики</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хімії</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та </a:t>
            </a:r>
            <a:r>
              <a:rPr lang="ru-RU" sz="1200" i="1" dirty="0" err="1">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біології</a:t>
            </a:r>
            <a: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br>
              <a:rPr lang="ru-RU" sz="12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br>
            <a:endParaRPr lang="ru-RU" sz="12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36830" y="3272909"/>
            <a:ext cx="9144000" cy="1624330"/>
          </a:xfrm>
          <a:solidFill>
            <a:schemeClr val="bg1">
              <a:lumMod val="95000"/>
            </a:schemeClr>
          </a:solidFill>
        </p:spPr>
        <p:txBody>
          <a:bodyPr>
            <a:noAutofit/>
          </a:bodyPr>
          <a:lstStyle/>
          <a:p>
            <a:pPr marL="0" indent="0" algn="just">
              <a:lnSpc>
                <a:spcPct val="100000"/>
              </a:lnSpc>
              <a:buNone/>
            </a:pPr>
            <a:r>
              <a:rPr lang="en-US" altLang="en-US" sz="14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СТРАТЕГІЯ ПОПУЛЯРИЗАЦІЇ НАУКОВОЇ ШКОЛИ</a:t>
            </a:r>
            <a:r>
              <a:rPr lang="en-US" altLang="en-US" sz="1400" b="1" dirty="0">
                <a:solidFill>
                  <a:srgbClr val="C00000"/>
                </a:solidFill>
                <a:latin typeface="Arial" panose="020B0604020202020204" pitchFamily="34" charset="0"/>
                <a:cs typeface="Arial" panose="020B0604020202020204" pitchFamily="34" charset="0"/>
              </a:rPr>
              <a:t>: </a:t>
            </a:r>
            <a:r>
              <a:rPr lang="uk-UA" altLang="en-US" sz="1200" dirty="0">
                <a:solidFill>
                  <a:srgbClr val="002060"/>
                </a:solidFill>
                <a:latin typeface="Arial" panose="020B0604020202020204" pitchFamily="34" charset="0"/>
                <a:cs typeface="Arial" panose="020B0604020202020204" pitchFamily="34" charset="0"/>
              </a:rPr>
              <a:t>-</a:t>
            </a:r>
            <a:r>
              <a:rPr lang="uk-UA" altLang="en-US" sz="11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r>
              <a:rPr lang="uk-UA" altLang="en-US" sz="1100"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US" altLang="en-US" sz="1100"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Успішно завершити поточний міжнародний проект #101008159 “</a:t>
            </a:r>
            <a:r>
              <a:rPr lang="en-US" altLang="en-US" sz="11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Ultra-small Nanohybrides for Advanced Theranostics ” (UNAT) в рамках програми MSCA-RISE-2020   Marie Skłodowska-Curie Research and Innovation Staff Exchange (RISE) 2021-2026.</a:t>
            </a:r>
            <a:r>
              <a:rPr lang="uk-UA" altLang="en-US" sz="11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r>
              <a:rPr lang="en-US" altLang="en-US" sz="11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Підготувати та подавати нові проекти на міжнародні конкурси  в рамках програм Горизонт-Європа та Еразмус+ з метою проведення спільних наукових досліджень та підготовки навчальних програм з провідними науковими та навчальними центрами світу;</a:t>
            </a:r>
            <a:r>
              <a:rPr lang="uk-UA" altLang="en-US" sz="11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r>
              <a:rPr lang="en-US" altLang="en-US" sz="11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Подавати проекти до Національного фонду досліджень України та проекти на конкурси  МОН України;</a:t>
            </a:r>
            <a:r>
              <a:rPr lang="uk-UA" altLang="en-US" sz="11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r>
              <a:rPr lang="en-US" altLang="en-US" sz="11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Активно публікувати результати наукових досліджень співробітників кафедри у високорейтингових фахових виданнях, які індексуються в науково-метричних базах SCOPUS та Web of Knowledge, у тому числі із співавторами партнерських закордонних </a:t>
            </a:r>
            <a:r>
              <a:rPr lang="en-US" altLang="en-US" sz="1000" b="1" i="1" dirty="0">
                <a:solidFill>
                  <a:srgbClr val="002060"/>
                </a:solidFill>
                <a:latin typeface="Arial" panose="020B0604020202020204" pitchFamily="34" charset="0"/>
                <a:cs typeface="Arial" panose="020B0604020202020204" pitchFamily="34" charset="0"/>
              </a:rPr>
              <a:t>університетів</a:t>
            </a:r>
          </a:p>
        </p:txBody>
      </p:sp>
      <p:sp>
        <p:nvSpPr>
          <p:cNvPr id="4" name="Номер слайда 3"/>
          <p:cNvSpPr>
            <a:spLocks noGrp="1"/>
          </p:cNvSpPr>
          <p:nvPr>
            <p:ph type="sldNum" sz="quarter" idx="12"/>
          </p:nvPr>
        </p:nvSpPr>
        <p:spPr>
          <a:xfrm>
            <a:off x="6483117" y="6285252"/>
            <a:ext cx="2057400" cy="365125"/>
          </a:xfrm>
        </p:spPr>
        <p:txBody>
          <a:bodyPr/>
          <a:lstStyle/>
          <a:p>
            <a:fld id="{23BC3504-0248-4A90-9C84-D816A820ED96}" type="slidenum">
              <a:rPr lang="uk-UA" smtClean="0"/>
              <a:t>6</a:t>
            </a:fld>
            <a:endParaRPr lang="uk-UA" dirty="0"/>
          </a:p>
        </p:txBody>
      </p:sp>
      <p:sp>
        <p:nvSpPr>
          <p:cNvPr id="8" name="Прямоугольник 7"/>
          <p:cNvSpPr/>
          <p:nvPr/>
        </p:nvSpPr>
        <p:spPr>
          <a:xfrm>
            <a:off x="9936" y="424767"/>
            <a:ext cx="9144001" cy="1077218"/>
          </a:xfrm>
          <a:prstGeom prst="rect">
            <a:avLst/>
          </a:prstGeom>
          <a:solidFill>
            <a:schemeClr val="bg1">
              <a:lumMod val="85000"/>
            </a:schemeClr>
          </a:solidFill>
        </p:spPr>
        <p:txBody>
          <a:bodyPr wrap="square">
            <a:spAutoFit/>
          </a:bodyPr>
          <a:lstStyle/>
          <a:p>
            <a:pPr algn="ctr"/>
            <a:endParaRPr lang="ru-RU" sz="1400" b="1" dirty="0">
              <a:solidFill>
                <a:srgbClr val="C00000"/>
              </a:solidFill>
            </a:endParaRPr>
          </a:p>
          <a:p>
            <a:pPr algn="ctr"/>
            <a:endParaRPr lang="en-US" sz="1200" b="1" dirty="0">
              <a:solidFill>
                <a:srgbClr val="002060"/>
              </a:solidFill>
            </a:endParaRPr>
          </a:p>
          <a:p>
            <a:pPr algn="ctr"/>
            <a:r>
              <a:rPr lang="ru-RU" sz="2000" b="1" dirty="0">
                <a:solidFill>
                  <a:srgbClr val="002060"/>
                </a:solidFill>
                <a:effectLst>
                  <a:outerShdw blurRad="38100" dist="38100" dir="2700000" algn="tl">
                    <a:srgbClr val="000000">
                      <a:alpha val="43137"/>
                    </a:srgbClr>
                  </a:outerShdw>
                </a:effectLst>
              </a:rPr>
              <a:t>ПЕРСПЕКТИВИ РОЗВИТКУ НА НАСТУПНІ 5 РОКІВ: </a:t>
            </a:r>
            <a:br>
              <a:rPr lang="ru-RU" dirty="0">
                <a:solidFill>
                  <a:srgbClr val="002060"/>
                </a:solidFill>
              </a:rPr>
            </a:br>
            <a:endParaRPr lang="uk-UA" dirty="0">
              <a:solidFill>
                <a:srgbClr val="002060"/>
              </a:solidFill>
            </a:endParaRPr>
          </a:p>
        </p:txBody>
      </p:sp>
      <p:sp>
        <p:nvSpPr>
          <p:cNvPr id="9" name="Прямоугольник 8"/>
          <p:cNvSpPr/>
          <p:nvPr/>
        </p:nvSpPr>
        <p:spPr>
          <a:xfrm>
            <a:off x="37316" y="4729502"/>
            <a:ext cx="9144000" cy="1567815"/>
          </a:xfrm>
          <a:prstGeom prst="rect">
            <a:avLst/>
          </a:prstGeom>
          <a:solidFill>
            <a:schemeClr val="bg1">
              <a:lumMod val="95000"/>
            </a:schemeClr>
          </a:solidFill>
        </p:spPr>
        <p:txBody>
          <a:bodyPr wrap="square">
            <a:noAutofit/>
          </a:bodyPr>
          <a:lstStyle/>
          <a:p>
            <a:pPr algn="just"/>
            <a:r>
              <a:rPr lang="uk-UA" sz="14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ЗАЛУЧЕННЯ</a:t>
            </a:r>
            <a:r>
              <a:rPr lang="uk-UA" sz="10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uk-UA" sz="14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МОЛОДИХ ВЧЕНИХ</a:t>
            </a:r>
            <a:r>
              <a:rPr lang="en-US" sz="10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uk-UA" sz="1000" b="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altLang="en-US" sz="1100" i="1" dirty="0">
                <a:solidFill>
                  <a:srgbClr val="002060"/>
                </a:solidFill>
                <a:latin typeface="Arial" panose="020B0604020202020204" pitchFamily="34" charset="0"/>
                <a:cs typeface="Arial" panose="020B0604020202020204" pitchFamily="34" charset="0"/>
              </a:rPr>
              <a:t>1</a:t>
            </a:r>
            <a:r>
              <a:rPr lang="en-US" altLang="en-US" sz="11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)Сприяти участі співробітників та аспірантів кафедри у програмах академічної мобільності, наукових стажувань, участі у міжнародних фахових наукових конференціях, в тому числі у роботі в Програмних та оргкомітетів міжнародних конференцій.</a:t>
            </a:r>
          </a:p>
          <a:p>
            <a:pPr algn="just"/>
            <a:r>
              <a:rPr lang="en-US" altLang="en-US" sz="11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2)Сприяти підготовці програм подвійного дипломування для магістрів та аспірантів кафедри</a:t>
            </a:r>
            <a:r>
              <a:rPr lang="uk-UA" altLang="en-US" sz="11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n-US" altLang="en-US" sz="11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just"/>
            <a:r>
              <a:rPr lang="en-US" altLang="en-US" sz="11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3)Залучати молодих вчених для виконання магістерських, кандидатських, докторських дисертацій, стажування, обміну досвідом, участі у стипендіальних програмах.</a:t>
            </a:r>
          </a:p>
          <a:p>
            <a:pPr algn="just"/>
            <a:r>
              <a:rPr lang="en-US" altLang="en-US" sz="11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4)Залучати студентів кафедри до виконання наукових досліджень; сприяти участі студентів кафедри у конкурсах наукових студентських робіт, олімпіадах та студентських наукових конференціях.</a:t>
            </a:r>
          </a:p>
          <a:p>
            <a:pPr algn="just"/>
            <a:r>
              <a:rPr lang="en-US" altLang="en-US" sz="1100" i="1"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5)Наукові досягнення планується інтегрувати у програми з підготовки кадрів, що сприятиме формуванню кваліфікованої робочої сили для реалізації відбудовчих повоєнних проєктів та стратегії навчання впродовж життя</a:t>
            </a:r>
          </a:p>
          <a:p>
            <a:pPr algn="just"/>
            <a:endParaRPr lang="en-US" altLang="en-US" sz="1000" i="1" dirty="0">
              <a:solidFill>
                <a:srgbClr val="002060"/>
              </a:solidFill>
              <a:latin typeface="Arial" panose="020B0604020202020204" pitchFamily="34" charset="0"/>
              <a:cs typeface="Arial" panose="020B0604020202020204" pitchFamily="34" charset="0"/>
            </a:endParaRPr>
          </a:p>
          <a:p>
            <a:pPr algn="just"/>
            <a:endParaRPr lang="en-US" sz="1200" i="1" dirty="0">
              <a:solidFill>
                <a:srgbClr val="002060"/>
              </a:solidFill>
              <a:latin typeface="Arial" panose="020B0604020202020204" pitchFamily="34" charset="0"/>
              <a:cs typeface="Arial" panose="020B0604020202020204" pitchFamily="34" charset="0"/>
            </a:endParaRPr>
          </a:p>
          <a:p>
            <a:pPr algn="just"/>
            <a:endParaRPr lang="en-US" sz="1200" i="1" dirty="0">
              <a:solidFill>
                <a:srgbClr val="002060"/>
              </a:solidFill>
              <a:latin typeface="Arial" panose="020B0604020202020204" pitchFamily="34" charset="0"/>
              <a:cs typeface="Arial" panose="020B0604020202020204" pitchFamily="34" charset="0"/>
            </a:endParaRPr>
          </a:p>
          <a:p>
            <a:pPr algn="just"/>
            <a:endParaRPr lang="en-US" sz="1200" i="1" dirty="0">
              <a:solidFill>
                <a:srgbClr val="002060"/>
              </a:solidFill>
              <a:latin typeface="Arial" panose="020B0604020202020204" pitchFamily="34" charset="0"/>
              <a:cs typeface="Arial" panose="020B0604020202020204" pitchFamily="34" charset="0"/>
            </a:endParaRPr>
          </a:p>
          <a:p>
            <a:pPr algn="just"/>
            <a:endParaRPr lang="en-US" sz="1200" i="1" dirty="0">
              <a:solidFill>
                <a:srgbClr val="002060"/>
              </a:solidFill>
              <a:latin typeface="Arial" panose="020B0604020202020204" pitchFamily="34" charset="0"/>
              <a:cs typeface="Arial" panose="020B0604020202020204" pitchFamily="34" charset="0"/>
            </a:endParaRPr>
          </a:p>
          <a:p>
            <a:pPr algn="just"/>
            <a:endParaRPr lang="uk-UA" sz="1200" i="1" dirty="0">
              <a:solidFill>
                <a:srgbClr val="002060"/>
              </a:solidFill>
              <a:latin typeface="Arial" panose="020B0604020202020204" pitchFamily="34" charset="0"/>
              <a:cs typeface="Arial" panose="020B0604020202020204" pitchFamily="34" charset="0"/>
            </a:endParaRPr>
          </a:p>
        </p:txBody>
      </p:sp>
      <p:pic>
        <p:nvPicPr>
          <p:cNvPr id="6" name="Рисунок 5">
            <a:extLst>
              <a:ext uri="{FF2B5EF4-FFF2-40B4-BE49-F238E27FC236}">
                <a16:creationId xmlns:a16="http://schemas.microsoft.com/office/drawing/2014/main" id="{D27D1F06-439B-453F-AECC-E659663B38C3}"/>
              </a:ext>
            </a:extLst>
          </p:cNvPr>
          <p:cNvPicPr>
            <a:picLocks noChangeAspect="1"/>
          </p:cNvPicPr>
          <p:nvPr/>
        </p:nvPicPr>
        <p:blipFill>
          <a:blip r:embed="rId2"/>
          <a:stretch>
            <a:fillRect/>
          </a:stretch>
        </p:blipFill>
        <p:spPr>
          <a:xfrm>
            <a:off x="519696" y="508251"/>
            <a:ext cx="1146147" cy="993734"/>
          </a:xfrm>
          <a:prstGeom prst="rect">
            <a:avLst/>
          </a:prstGeom>
        </p:spPr>
      </p:pic>
    </p:spTree>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90</TotalTime>
  <Words>1154</Words>
  <Application>Microsoft Office PowerPoint</Application>
  <PresentationFormat>Экран (4:3)</PresentationFormat>
  <Paragraphs>90</Paragraphs>
  <Slides>6</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6</vt:i4>
      </vt:variant>
    </vt:vector>
  </HeadingPairs>
  <TitlesOfParts>
    <vt:vector size="11" baseType="lpstr">
      <vt:lpstr>Arial</vt:lpstr>
      <vt:lpstr>Calibri</vt:lpstr>
      <vt:lpstr>Calibri Light</vt:lpstr>
      <vt:lpstr>Times New Roman</vt:lpstr>
      <vt:lpstr>Тема Office</vt:lpstr>
      <vt:lpstr>         </vt:lpstr>
      <vt:lpstr>         </vt:lpstr>
      <vt:lpstr>Презентация PowerPoint</vt:lpstr>
      <vt:lpstr>Презентация PowerPoint</vt:lpstr>
      <vt:lpstr>Презентация PowerPoint</vt:lpstr>
      <vt:lpstr> ОСНОВНІ ПРІОРИТЕТНІ ТЕМАТИЧНІ НАПРЯМКИ ДЛЯ НАУКОВОЇ ШКОЛИ: - Синтез та багатофункціональне застосування надмалих (2-10 нм) наночастинок на основі вуглецю, функціоналізованих з різними атомами металів, для діагностики та терапії онкологічних захворювань, антибактеріальних агентів, зокрема в якості універсальних мультимодальних (МРТ, рентгенівських, флуоресцентних, фотоакустичних) біовізуалізуючих засобів.  - Розробка  та оптимізація фотоелектричних датчиків та систем розпізнавання типу електронний ніс та електронний язик.  В першу чергу буть створені нові сенсорні платформи для виявлення важких металів та токсинів у питній воді, продуктах харчування, а також ідентифікації фальшованих продуктів. - Розроблення твердотільних джерел водню на основі пористих композитів для безперервної контрольованої генерації водню у воді. - Теоретичні та експериментальні роботи в галузі наноплазмоніки, вивчення нестандартних методів сучасної спектроскопії нанооб’єктів фізики, хімії та біології.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Maobuff</dc:creator>
  <cp:lastModifiedBy>Ludmila</cp:lastModifiedBy>
  <cp:revision>358</cp:revision>
  <dcterms:created xsi:type="dcterms:W3CDTF">2022-09-25T15:53:00Z</dcterms:created>
  <dcterms:modified xsi:type="dcterms:W3CDTF">2025-06-25T15:17:08Z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4EF9DBF2DC6B4C6692DD5A5237AC3A0E_13</vt:lpwstr>
  </property>
  <property fmtid="{D5CDD505-2E9C-101B-9397-08002B2CF9AE}" pid="3" name="KSOProductBuildVer">
    <vt:lpwstr>1033-12.2.0.21179</vt:lpwstr>
  </property>
</Properties>
</file>